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Poppins" panose="00000500000000000000" pitchFamily="2" charset="0"/>
      <p:regular r:id="rId38"/>
    </p:embeddedFont>
    <p:embeddedFont>
      <p:font typeface="Poppins Bold" panose="020B0604020202020204" charset="0"/>
      <p:regular r:id="rId39"/>
    </p:embeddedFont>
    <p:embeddedFont>
      <p:font typeface="Poppins Bold Italics" panose="020B0604020202020204" charset="0"/>
      <p:regular r:id="rId40"/>
    </p:embeddedFont>
    <p:embeddedFont>
      <p:font typeface="Poppins Heavy" panose="020B0604020202020204" charset="0"/>
      <p:regular r:id="rId41"/>
    </p:embeddedFont>
    <p:embeddedFont>
      <p:font typeface="Poppins Italics" panose="020B0604020202020204" charset="0"/>
      <p:regular r:id="rId42"/>
    </p:embeddedFont>
    <p:embeddedFont>
      <p:font typeface="Poppins Ultra-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6" d="100"/>
          <a:sy n="36" d="100"/>
        </p:scale>
        <p:origin x="1140" y="4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www.kaggle.com/datasets/yasserh/breast-cancer-dataset"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intip.in/DashboardFPKelompok4"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hyperlink" Target="https://intip.in/LampiranFPKelompok4"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grpSp>
        <p:nvGrpSpPr>
          <p:cNvPr id="3" name="Group 3"/>
          <p:cNvGrpSpPr/>
          <p:nvPr/>
        </p:nvGrpSpPr>
        <p:grpSpPr>
          <a:xfrm>
            <a:off x="17259300" y="0"/>
            <a:ext cx="1028700" cy="1019175"/>
            <a:chOff x="0" y="0"/>
            <a:chExt cx="270933" cy="268425"/>
          </a:xfrm>
        </p:grpSpPr>
        <p:sp>
          <p:nvSpPr>
            <p:cNvPr id="4" name="Freeform 4"/>
            <p:cNvSpPr/>
            <p:nvPr/>
          </p:nvSpPr>
          <p:spPr>
            <a:xfrm>
              <a:off x="0" y="0"/>
              <a:ext cx="270933" cy="268425"/>
            </a:xfrm>
            <a:custGeom>
              <a:avLst/>
              <a:gdLst/>
              <a:ahLst/>
              <a:cxnLst/>
              <a:rect l="l" t="t" r="r" b="b"/>
              <a:pathLst>
                <a:path w="270933" h="268425">
                  <a:moveTo>
                    <a:pt x="0" y="0"/>
                  </a:moveTo>
                  <a:lnTo>
                    <a:pt x="270933" y="0"/>
                  </a:lnTo>
                  <a:lnTo>
                    <a:pt x="270933" y="268425"/>
                  </a:lnTo>
                  <a:lnTo>
                    <a:pt x="0" y="268425"/>
                  </a:lnTo>
                  <a:close/>
                </a:path>
              </a:pathLst>
            </a:custGeom>
            <a:solidFill>
              <a:srgbClr val="365AA8"/>
            </a:solidFill>
          </p:spPr>
          <p:txBody>
            <a:bodyPr/>
            <a:lstStyle/>
            <a:p>
              <a:endParaRPr lang="en-ID"/>
            </a:p>
          </p:txBody>
        </p:sp>
        <p:sp>
          <p:nvSpPr>
            <p:cNvPr id="5" name="TextBox 5"/>
            <p:cNvSpPr txBox="1"/>
            <p:nvPr/>
          </p:nvSpPr>
          <p:spPr>
            <a:xfrm>
              <a:off x="0" y="-47625"/>
              <a:ext cx="270933" cy="31605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8825576" y="6969232"/>
            <a:ext cx="8424199" cy="3317768"/>
            <a:chOff x="0" y="0"/>
            <a:chExt cx="2218719" cy="873815"/>
          </a:xfrm>
        </p:grpSpPr>
        <p:sp>
          <p:nvSpPr>
            <p:cNvPr id="7" name="Freeform 7"/>
            <p:cNvSpPr/>
            <p:nvPr/>
          </p:nvSpPr>
          <p:spPr>
            <a:xfrm>
              <a:off x="0" y="0"/>
              <a:ext cx="2218719" cy="873815"/>
            </a:xfrm>
            <a:custGeom>
              <a:avLst/>
              <a:gdLst/>
              <a:ahLst/>
              <a:cxnLst/>
              <a:rect l="l" t="t" r="r" b="b"/>
              <a:pathLst>
                <a:path w="2218719" h="873815">
                  <a:moveTo>
                    <a:pt x="0" y="0"/>
                  </a:moveTo>
                  <a:lnTo>
                    <a:pt x="2218719" y="0"/>
                  </a:lnTo>
                  <a:lnTo>
                    <a:pt x="2218719" y="873815"/>
                  </a:lnTo>
                  <a:lnTo>
                    <a:pt x="0" y="873815"/>
                  </a:lnTo>
                  <a:close/>
                </a:path>
              </a:pathLst>
            </a:custGeom>
            <a:solidFill>
              <a:srgbClr val="365AA8"/>
            </a:solidFill>
          </p:spPr>
          <p:txBody>
            <a:bodyPr/>
            <a:lstStyle/>
            <a:p>
              <a:endParaRPr lang="en-ID"/>
            </a:p>
          </p:txBody>
        </p:sp>
        <p:sp>
          <p:nvSpPr>
            <p:cNvPr id="8" name="TextBox 8"/>
            <p:cNvSpPr txBox="1"/>
            <p:nvPr/>
          </p:nvSpPr>
          <p:spPr>
            <a:xfrm>
              <a:off x="0" y="-47625"/>
              <a:ext cx="2218719" cy="92144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5588651" y="8640030"/>
            <a:ext cx="764075" cy="294307"/>
            <a:chOff x="0" y="0"/>
            <a:chExt cx="1114438" cy="429260"/>
          </a:xfrm>
        </p:grpSpPr>
        <p:sp>
          <p:nvSpPr>
            <p:cNvPr id="10" name="Freeform 10"/>
            <p:cNvSpPr/>
            <p:nvPr/>
          </p:nvSpPr>
          <p:spPr>
            <a:xfrm>
              <a:off x="0" y="-5080"/>
              <a:ext cx="1114438" cy="434340"/>
            </a:xfrm>
            <a:custGeom>
              <a:avLst/>
              <a:gdLst/>
              <a:ahLst/>
              <a:cxnLst/>
              <a:rect l="l" t="t" r="r" b="b"/>
              <a:pathLst>
                <a:path w="1114438" h="434340">
                  <a:moveTo>
                    <a:pt x="1096658" y="187960"/>
                  </a:moveTo>
                  <a:lnTo>
                    <a:pt x="835038" y="11430"/>
                  </a:lnTo>
                  <a:cubicBezTo>
                    <a:pt x="817258" y="0"/>
                    <a:pt x="794397" y="3810"/>
                    <a:pt x="781697" y="21590"/>
                  </a:cubicBezTo>
                  <a:cubicBezTo>
                    <a:pt x="770268" y="39370"/>
                    <a:pt x="774078" y="62230"/>
                    <a:pt x="791858" y="74930"/>
                  </a:cubicBezTo>
                  <a:lnTo>
                    <a:pt x="950608" y="181610"/>
                  </a:lnTo>
                  <a:lnTo>
                    <a:pt x="0" y="181610"/>
                  </a:lnTo>
                  <a:lnTo>
                    <a:pt x="0" y="257810"/>
                  </a:lnTo>
                  <a:lnTo>
                    <a:pt x="950608" y="257810"/>
                  </a:lnTo>
                  <a:lnTo>
                    <a:pt x="791858" y="364490"/>
                  </a:lnTo>
                  <a:cubicBezTo>
                    <a:pt x="774078" y="375920"/>
                    <a:pt x="770268" y="400050"/>
                    <a:pt x="781698" y="417830"/>
                  </a:cubicBezTo>
                  <a:cubicBezTo>
                    <a:pt x="789318" y="429260"/>
                    <a:pt x="800748" y="434340"/>
                    <a:pt x="813448" y="434340"/>
                  </a:cubicBezTo>
                  <a:cubicBezTo>
                    <a:pt x="821068" y="434340"/>
                    <a:pt x="828688" y="431800"/>
                    <a:pt x="835038" y="427990"/>
                  </a:cubicBezTo>
                  <a:lnTo>
                    <a:pt x="1097928" y="251460"/>
                  </a:lnTo>
                  <a:cubicBezTo>
                    <a:pt x="1108088" y="243840"/>
                    <a:pt x="1114438" y="232410"/>
                    <a:pt x="1114438" y="219710"/>
                  </a:cubicBezTo>
                  <a:cubicBezTo>
                    <a:pt x="1114438" y="207010"/>
                    <a:pt x="1108088" y="195580"/>
                    <a:pt x="1096658" y="187960"/>
                  </a:cubicBezTo>
                  <a:close/>
                </a:path>
              </a:pathLst>
            </a:custGeom>
            <a:solidFill>
              <a:srgbClr val="E6E6E6"/>
            </a:solidFill>
          </p:spPr>
          <p:txBody>
            <a:bodyPr/>
            <a:lstStyle/>
            <a:p>
              <a:endParaRPr lang="en-ID"/>
            </a:p>
          </p:txBody>
        </p:sp>
      </p:grpSp>
      <p:sp>
        <p:nvSpPr>
          <p:cNvPr id="11" name="Freeform 11"/>
          <p:cNvSpPr/>
          <p:nvPr/>
        </p:nvSpPr>
        <p:spPr>
          <a:xfrm>
            <a:off x="0" y="6969232"/>
            <a:ext cx="5044309" cy="3317768"/>
          </a:xfrm>
          <a:custGeom>
            <a:avLst/>
            <a:gdLst/>
            <a:ahLst/>
            <a:cxnLst/>
            <a:rect l="l" t="t" r="r" b="b"/>
            <a:pathLst>
              <a:path w="5044309" h="3317768">
                <a:moveTo>
                  <a:pt x="0" y="0"/>
                </a:moveTo>
                <a:lnTo>
                  <a:pt x="5044309" y="0"/>
                </a:lnTo>
                <a:lnTo>
                  <a:pt x="5044309" y="3317768"/>
                </a:lnTo>
                <a:lnTo>
                  <a:pt x="0" y="3317768"/>
                </a:lnTo>
                <a:lnTo>
                  <a:pt x="0" y="0"/>
                </a:lnTo>
                <a:close/>
              </a:path>
            </a:pathLst>
          </a:custGeom>
          <a:blipFill>
            <a:blip r:embed="rId3"/>
            <a:stretch>
              <a:fillRect t="-648" b="-648"/>
            </a:stretch>
          </a:blipFill>
        </p:spPr>
        <p:txBody>
          <a:bodyPr/>
          <a:lstStyle/>
          <a:p>
            <a:endParaRPr lang="en-ID"/>
          </a:p>
        </p:txBody>
      </p:sp>
      <p:sp>
        <p:nvSpPr>
          <p:cNvPr id="12" name="Freeform 12"/>
          <p:cNvSpPr/>
          <p:nvPr/>
        </p:nvSpPr>
        <p:spPr>
          <a:xfrm>
            <a:off x="5044309" y="6969232"/>
            <a:ext cx="3801278" cy="3317768"/>
          </a:xfrm>
          <a:custGeom>
            <a:avLst/>
            <a:gdLst/>
            <a:ahLst/>
            <a:cxnLst/>
            <a:rect l="l" t="t" r="r" b="b"/>
            <a:pathLst>
              <a:path w="3801278" h="3317768">
                <a:moveTo>
                  <a:pt x="0" y="0"/>
                </a:moveTo>
                <a:lnTo>
                  <a:pt x="3801278" y="0"/>
                </a:lnTo>
                <a:lnTo>
                  <a:pt x="3801278" y="3317768"/>
                </a:lnTo>
                <a:lnTo>
                  <a:pt x="0" y="3317768"/>
                </a:lnTo>
                <a:lnTo>
                  <a:pt x="0" y="0"/>
                </a:lnTo>
                <a:close/>
              </a:path>
            </a:pathLst>
          </a:custGeom>
          <a:blipFill>
            <a:blip r:embed="rId4"/>
            <a:stretch>
              <a:fillRect l="-15501" r="-15501"/>
            </a:stretch>
          </a:blipFill>
        </p:spPr>
        <p:txBody>
          <a:bodyPr/>
          <a:lstStyle/>
          <a:p>
            <a:endParaRPr lang="en-ID"/>
          </a:p>
        </p:txBody>
      </p:sp>
      <p:sp>
        <p:nvSpPr>
          <p:cNvPr id="13" name="AutoShape 1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14" name="AutoShape 1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15" name="Freeform 15"/>
          <p:cNvSpPr/>
          <p:nvPr/>
        </p:nvSpPr>
        <p:spPr>
          <a:xfrm>
            <a:off x="17317635" y="0"/>
            <a:ext cx="970365" cy="970365"/>
          </a:xfrm>
          <a:custGeom>
            <a:avLst/>
            <a:gdLst/>
            <a:ahLst/>
            <a:cxnLst/>
            <a:rect l="l" t="t" r="r" b="b"/>
            <a:pathLst>
              <a:path w="970365" h="970365">
                <a:moveTo>
                  <a:pt x="0" y="0"/>
                </a:moveTo>
                <a:lnTo>
                  <a:pt x="970365" y="0"/>
                </a:lnTo>
                <a:lnTo>
                  <a:pt x="970365" y="970365"/>
                </a:lnTo>
                <a:lnTo>
                  <a:pt x="0" y="970365"/>
                </a:lnTo>
                <a:lnTo>
                  <a:pt x="0" y="0"/>
                </a:lnTo>
                <a:close/>
              </a:path>
            </a:pathLst>
          </a:custGeom>
          <a:blipFill>
            <a:blip r:embed="rId5"/>
            <a:stretch>
              <a:fillRect/>
            </a:stretch>
          </a:blipFill>
        </p:spPr>
        <p:txBody>
          <a:bodyPr/>
          <a:lstStyle/>
          <a:p>
            <a:endParaRPr lang="en-ID"/>
          </a:p>
        </p:txBody>
      </p:sp>
      <p:sp>
        <p:nvSpPr>
          <p:cNvPr id="16" name="TextBox 16"/>
          <p:cNvSpPr txBox="1"/>
          <p:nvPr/>
        </p:nvSpPr>
        <p:spPr>
          <a:xfrm>
            <a:off x="1028700" y="2965836"/>
            <a:ext cx="15324027" cy="3095625"/>
          </a:xfrm>
          <a:prstGeom prst="rect">
            <a:avLst/>
          </a:prstGeom>
        </p:spPr>
        <p:txBody>
          <a:bodyPr lIns="0" tIns="0" rIns="0" bIns="0" rtlCol="0" anchor="t">
            <a:spAutoFit/>
          </a:bodyPr>
          <a:lstStyle/>
          <a:p>
            <a:pPr algn="l">
              <a:lnSpc>
                <a:spcPts val="6000"/>
              </a:lnSpc>
            </a:pPr>
            <a:r>
              <a:rPr lang="en-US" sz="5000">
                <a:solidFill>
                  <a:srgbClr val="E6E6E6"/>
                </a:solidFill>
                <a:latin typeface="Poppins Bold"/>
              </a:rPr>
              <a:t>Klasifikasi Hasil Biopsi Jaringan Kanker Payudara Pada Ibu Menggunakan Metode </a:t>
            </a:r>
            <a:r>
              <a:rPr lang="en-US" sz="5000">
                <a:solidFill>
                  <a:srgbClr val="E6E6E6"/>
                </a:solidFill>
                <a:latin typeface="Poppins Bold Italics"/>
              </a:rPr>
              <a:t>Random Forest Classifier, K-Nearest Neighbor, </a:t>
            </a:r>
            <a:r>
              <a:rPr lang="en-US" sz="5000">
                <a:solidFill>
                  <a:srgbClr val="E6E6E6"/>
                </a:solidFill>
                <a:latin typeface="Poppins Bold"/>
              </a:rPr>
              <a:t>dan Regresi Logistik</a:t>
            </a:r>
          </a:p>
        </p:txBody>
      </p:sp>
      <p:sp>
        <p:nvSpPr>
          <p:cNvPr id="17" name="TextBox 17"/>
          <p:cNvSpPr txBox="1"/>
          <p:nvPr/>
        </p:nvSpPr>
        <p:spPr>
          <a:xfrm>
            <a:off x="9736500" y="8493012"/>
            <a:ext cx="5191259" cy="441325"/>
          </a:xfrm>
          <a:prstGeom prst="rect">
            <a:avLst/>
          </a:prstGeom>
        </p:spPr>
        <p:txBody>
          <a:bodyPr lIns="0" tIns="0" rIns="0" bIns="0" rtlCol="0" anchor="t">
            <a:spAutoFit/>
          </a:bodyPr>
          <a:lstStyle/>
          <a:p>
            <a:pPr algn="l">
              <a:lnSpc>
                <a:spcPts val="3499"/>
              </a:lnSpc>
            </a:pPr>
            <a:r>
              <a:rPr lang="en-US" sz="2499">
                <a:solidFill>
                  <a:srgbClr val="E6E6E6"/>
                </a:solidFill>
                <a:latin typeface="Poppins Bold"/>
              </a:rPr>
              <a:t>Data Mining dan Visualisasi C</a:t>
            </a:r>
          </a:p>
        </p:txBody>
      </p:sp>
      <p:sp>
        <p:nvSpPr>
          <p:cNvPr id="18" name="TextBox 18"/>
          <p:cNvSpPr txBox="1"/>
          <p:nvPr/>
        </p:nvSpPr>
        <p:spPr>
          <a:xfrm>
            <a:off x="1028700" y="1298588"/>
            <a:ext cx="15710588" cy="1114425"/>
          </a:xfrm>
          <a:prstGeom prst="rect">
            <a:avLst/>
          </a:prstGeom>
        </p:spPr>
        <p:txBody>
          <a:bodyPr lIns="0" tIns="0" rIns="0" bIns="0" rtlCol="0" anchor="t">
            <a:spAutoFit/>
          </a:bodyPr>
          <a:lstStyle/>
          <a:p>
            <a:pPr algn="just">
              <a:lnSpc>
                <a:spcPts val="8399"/>
              </a:lnSpc>
            </a:pPr>
            <a:r>
              <a:rPr lang="en-US" sz="6999">
                <a:solidFill>
                  <a:srgbClr val="E6E6E6"/>
                </a:solidFill>
                <a:latin typeface="Poppins"/>
              </a:rPr>
              <a:t>FINAL PROJECT</a:t>
            </a:r>
          </a:p>
        </p:txBody>
      </p:sp>
      <p:sp>
        <p:nvSpPr>
          <p:cNvPr id="19" name="TextBox 19"/>
          <p:cNvSpPr txBox="1"/>
          <p:nvPr/>
        </p:nvSpPr>
        <p:spPr>
          <a:xfrm>
            <a:off x="9736500" y="8008123"/>
            <a:ext cx="6462905" cy="447675"/>
          </a:xfrm>
          <a:prstGeom prst="rect">
            <a:avLst/>
          </a:prstGeom>
        </p:spPr>
        <p:txBody>
          <a:bodyPr lIns="0" tIns="0" rIns="0" bIns="0" rtlCol="0" anchor="t">
            <a:spAutoFit/>
          </a:bodyPr>
          <a:lstStyle/>
          <a:p>
            <a:pPr algn="just">
              <a:lnSpc>
                <a:spcPts val="3360"/>
              </a:lnSpc>
            </a:pPr>
            <a:r>
              <a:rPr lang="en-US" sz="2800">
                <a:solidFill>
                  <a:srgbClr val="E6E6E6"/>
                </a:solidFill>
                <a:latin typeface="Poppins Bold"/>
              </a:rPr>
              <a:t>Dipresentasikan Oleh Kelompok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AutoShape 3"/>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404666" y="510062"/>
            <a:ext cx="1997739" cy="486190"/>
            <a:chOff x="0" y="0"/>
            <a:chExt cx="673813" cy="163986"/>
          </a:xfrm>
        </p:grpSpPr>
        <p:sp>
          <p:nvSpPr>
            <p:cNvPr id="6" name="Freeform 6"/>
            <p:cNvSpPr/>
            <p:nvPr/>
          </p:nvSpPr>
          <p:spPr>
            <a:xfrm>
              <a:off x="0" y="0"/>
              <a:ext cx="673813" cy="163986"/>
            </a:xfrm>
            <a:custGeom>
              <a:avLst/>
              <a:gdLst/>
              <a:ahLst/>
              <a:cxnLst/>
              <a:rect l="l" t="t" r="r" b="b"/>
              <a:pathLst>
                <a:path w="673813" h="163986">
                  <a:moveTo>
                    <a:pt x="38753" y="0"/>
                  </a:moveTo>
                  <a:lnTo>
                    <a:pt x="635059" y="0"/>
                  </a:lnTo>
                  <a:cubicBezTo>
                    <a:pt x="645337" y="0"/>
                    <a:pt x="655194" y="4083"/>
                    <a:pt x="662462" y="11351"/>
                  </a:cubicBezTo>
                  <a:cubicBezTo>
                    <a:pt x="669730" y="18618"/>
                    <a:pt x="673813" y="28475"/>
                    <a:pt x="673813" y="38753"/>
                  </a:cubicBezTo>
                  <a:lnTo>
                    <a:pt x="673813" y="125232"/>
                  </a:lnTo>
                  <a:cubicBezTo>
                    <a:pt x="673813" y="135510"/>
                    <a:pt x="669730" y="145367"/>
                    <a:pt x="662462" y="152635"/>
                  </a:cubicBezTo>
                  <a:cubicBezTo>
                    <a:pt x="655194" y="159903"/>
                    <a:pt x="645337" y="163986"/>
                    <a:pt x="635059" y="163986"/>
                  </a:cubicBezTo>
                  <a:lnTo>
                    <a:pt x="38753" y="163986"/>
                  </a:lnTo>
                  <a:cubicBezTo>
                    <a:pt x="28475" y="163986"/>
                    <a:pt x="18618" y="159903"/>
                    <a:pt x="11351" y="152635"/>
                  </a:cubicBezTo>
                  <a:cubicBezTo>
                    <a:pt x="4083" y="145367"/>
                    <a:pt x="0" y="135510"/>
                    <a:pt x="0" y="125232"/>
                  </a:cubicBezTo>
                  <a:lnTo>
                    <a:pt x="0" y="38753"/>
                  </a:lnTo>
                  <a:cubicBezTo>
                    <a:pt x="0" y="28475"/>
                    <a:pt x="4083" y="18618"/>
                    <a:pt x="11351" y="11351"/>
                  </a:cubicBezTo>
                  <a:cubicBezTo>
                    <a:pt x="18618" y="4083"/>
                    <a:pt x="28475" y="0"/>
                    <a:pt x="38753" y="0"/>
                  </a:cubicBezTo>
                  <a:close/>
                </a:path>
              </a:pathLst>
            </a:custGeom>
            <a:solidFill>
              <a:srgbClr val="26486A"/>
            </a:solidFill>
          </p:spPr>
          <p:txBody>
            <a:bodyPr/>
            <a:lstStyle/>
            <a:p>
              <a:endParaRPr lang="en-ID"/>
            </a:p>
          </p:txBody>
        </p:sp>
        <p:sp>
          <p:nvSpPr>
            <p:cNvPr id="7" name="TextBox 7"/>
            <p:cNvSpPr txBox="1"/>
            <p:nvPr/>
          </p:nvSpPr>
          <p:spPr>
            <a:xfrm>
              <a:off x="0" y="-57150"/>
              <a:ext cx="673813" cy="221136"/>
            </a:xfrm>
            <a:prstGeom prst="rect">
              <a:avLst/>
            </a:prstGeom>
          </p:spPr>
          <p:txBody>
            <a:bodyPr lIns="39668" tIns="39668" rIns="39668" bIns="39668" rtlCol="0" anchor="ctr"/>
            <a:lstStyle/>
            <a:p>
              <a:pPr algn="ctr">
                <a:lnSpc>
                  <a:spcPts val="2660"/>
                </a:lnSpc>
              </a:pPr>
              <a:endParaRPr/>
            </a:p>
          </p:txBody>
        </p:sp>
      </p:grpSp>
      <p:sp>
        <p:nvSpPr>
          <p:cNvPr id="8" name="TextBox 8"/>
          <p:cNvSpPr txBox="1"/>
          <p:nvPr/>
        </p:nvSpPr>
        <p:spPr>
          <a:xfrm>
            <a:off x="2767347" y="491200"/>
            <a:ext cx="1272378"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Outlier</a:t>
            </a:r>
          </a:p>
        </p:txBody>
      </p:sp>
      <p:grpSp>
        <p:nvGrpSpPr>
          <p:cNvPr id="9" name="Group 9"/>
          <p:cNvGrpSpPr/>
          <p:nvPr/>
        </p:nvGrpSpPr>
        <p:grpSpPr>
          <a:xfrm>
            <a:off x="2404666" y="3178459"/>
            <a:ext cx="3074470" cy="486190"/>
            <a:chOff x="0" y="0"/>
            <a:chExt cx="1036981" cy="163986"/>
          </a:xfrm>
        </p:grpSpPr>
        <p:sp>
          <p:nvSpPr>
            <p:cNvPr id="10" name="Freeform 10"/>
            <p:cNvSpPr/>
            <p:nvPr/>
          </p:nvSpPr>
          <p:spPr>
            <a:xfrm>
              <a:off x="0" y="0"/>
              <a:ext cx="1036981" cy="163986"/>
            </a:xfrm>
            <a:custGeom>
              <a:avLst/>
              <a:gdLst/>
              <a:ahLst/>
              <a:cxnLst/>
              <a:rect l="l" t="t" r="r" b="b"/>
              <a:pathLst>
                <a:path w="1036981" h="163986">
                  <a:moveTo>
                    <a:pt x="25181" y="0"/>
                  </a:moveTo>
                  <a:lnTo>
                    <a:pt x="1011800" y="0"/>
                  </a:lnTo>
                  <a:cubicBezTo>
                    <a:pt x="1025707" y="0"/>
                    <a:pt x="1036981" y="11274"/>
                    <a:pt x="1036981" y="25181"/>
                  </a:cubicBezTo>
                  <a:lnTo>
                    <a:pt x="1036981" y="138804"/>
                  </a:lnTo>
                  <a:cubicBezTo>
                    <a:pt x="1036981" y="152712"/>
                    <a:pt x="1025707" y="163986"/>
                    <a:pt x="1011800" y="163986"/>
                  </a:cubicBezTo>
                  <a:lnTo>
                    <a:pt x="25181" y="163986"/>
                  </a:lnTo>
                  <a:cubicBezTo>
                    <a:pt x="11274" y="163986"/>
                    <a:pt x="0" y="152712"/>
                    <a:pt x="0" y="138804"/>
                  </a:cubicBezTo>
                  <a:lnTo>
                    <a:pt x="0" y="25181"/>
                  </a:lnTo>
                  <a:cubicBezTo>
                    <a:pt x="0" y="11274"/>
                    <a:pt x="11274" y="0"/>
                    <a:pt x="25181" y="0"/>
                  </a:cubicBezTo>
                  <a:close/>
                </a:path>
              </a:pathLst>
            </a:custGeom>
            <a:solidFill>
              <a:srgbClr val="26486A"/>
            </a:solidFill>
          </p:spPr>
          <p:txBody>
            <a:bodyPr/>
            <a:lstStyle/>
            <a:p>
              <a:endParaRPr lang="en-ID"/>
            </a:p>
          </p:txBody>
        </p:sp>
        <p:sp>
          <p:nvSpPr>
            <p:cNvPr id="11" name="TextBox 11"/>
            <p:cNvSpPr txBox="1"/>
            <p:nvPr/>
          </p:nvSpPr>
          <p:spPr>
            <a:xfrm>
              <a:off x="0" y="-57150"/>
              <a:ext cx="1036981" cy="221136"/>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2631172" y="3159597"/>
            <a:ext cx="2621458"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Italics"/>
              </a:rPr>
              <a:t>Repeat Holdout </a:t>
            </a:r>
          </a:p>
        </p:txBody>
      </p:sp>
      <p:sp>
        <p:nvSpPr>
          <p:cNvPr id="13" name="TextBox 13"/>
          <p:cNvSpPr txBox="1"/>
          <p:nvPr/>
        </p:nvSpPr>
        <p:spPr>
          <a:xfrm>
            <a:off x="2635293" y="1120737"/>
            <a:ext cx="15011626" cy="1765300"/>
          </a:xfrm>
          <a:prstGeom prst="rect">
            <a:avLst/>
          </a:prstGeom>
        </p:spPr>
        <p:txBody>
          <a:bodyPr lIns="0" tIns="0" rIns="0" bIns="0" rtlCol="0" anchor="t">
            <a:spAutoFit/>
          </a:bodyPr>
          <a:lstStyle/>
          <a:p>
            <a:pPr algn="just">
              <a:lnSpc>
                <a:spcPts val="3500"/>
              </a:lnSpc>
            </a:pPr>
            <a:r>
              <a:rPr lang="en-US" sz="2500">
                <a:solidFill>
                  <a:srgbClr val="1B1A1A"/>
                </a:solidFill>
                <a:latin typeface="Poppins Bold"/>
              </a:rPr>
              <a:t>      Pencilan (Outlier)</a:t>
            </a:r>
            <a:r>
              <a:rPr lang="en-US" sz="2500">
                <a:solidFill>
                  <a:srgbClr val="1B1A1A"/>
                </a:solidFill>
                <a:latin typeface="Poppins"/>
              </a:rPr>
              <a:t> adalah </a:t>
            </a:r>
            <a:r>
              <a:rPr lang="en-US" sz="2500">
                <a:solidFill>
                  <a:srgbClr val="1B1A1A"/>
                </a:solidFill>
                <a:latin typeface="Poppins Bold"/>
              </a:rPr>
              <a:t>pengamatan yang berbeda jauh dari pusat data observasi lainnya</a:t>
            </a:r>
            <a:r>
              <a:rPr lang="en-US" sz="2500">
                <a:solidFill>
                  <a:srgbClr val="1B1A1A"/>
                </a:solidFill>
                <a:latin typeface="Poppins"/>
              </a:rPr>
              <a:t> dan bisa berdampak signifikan terhadap koefisien regresi. Pencilan dalam data yang sudah dikumpulkan </a:t>
            </a:r>
            <a:r>
              <a:rPr lang="en-US" sz="2500">
                <a:solidFill>
                  <a:srgbClr val="1B1A1A"/>
                </a:solidFill>
                <a:latin typeface="Poppins Bold"/>
              </a:rPr>
              <a:t>dapat mengganggu proses analisis data</a:t>
            </a:r>
            <a:r>
              <a:rPr lang="en-US" sz="2500">
                <a:solidFill>
                  <a:srgbClr val="1B1A1A"/>
                </a:solidFill>
                <a:latin typeface="Poppins"/>
              </a:rPr>
              <a:t>, sehingga sering kali dihindari dalam berbagai situasi.</a:t>
            </a:r>
          </a:p>
        </p:txBody>
      </p:sp>
      <p:sp>
        <p:nvSpPr>
          <p:cNvPr id="14" name="TextBox 14"/>
          <p:cNvSpPr txBox="1"/>
          <p:nvPr/>
        </p:nvSpPr>
        <p:spPr>
          <a:xfrm>
            <a:off x="2635293" y="3883724"/>
            <a:ext cx="15011626" cy="1765300"/>
          </a:xfrm>
          <a:prstGeom prst="rect">
            <a:avLst/>
          </a:prstGeom>
        </p:spPr>
        <p:txBody>
          <a:bodyPr lIns="0" tIns="0" rIns="0" bIns="0" rtlCol="0" anchor="t">
            <a:spAutoFit/>
          </a:bodyPr>
          <a:lstStyle/>
          <a:p>
            <a:pPr algn="just">
              <a:lnSpc>
                <a:spcPts val="3500"/>
              </a:lnSpc>
            </a:pPr>
            <a:r>
              <a:rPr lang="en-US" sz="2500">
                <a:solidFill>
                  <a:srgbClr val="1B1A1A"/>
                </a:solidFill>
                <a:latin typeface="Poppins Bold"/>
              </a:rPr>
              <a:t>      Metode</a:t>
            </a:r>
            <a:r>
              <a:rPr lang="en-US" sz="2500">
                <a:solidFill>
                  <a:srgbClr val="1B1A1A"/>
                </a:solidFill>
                <a:latin typeface="Poppins"/>
              </a:rPr>
              <a:t> </a:t>
            </a:r>
            <a:r>
              <a:rPr lang="en-US" sz="2500">
                <a:solidFill>
                  <a:srgbClr val="1B1A1A"/>
                </a:solidFill>
                <a:latin typeface="Poppins Bold Italics"/>
              </a:rPr>
              <a:t>repeat holdout</a:t>
            </a:r>
            <a:r>
              <a:rPr lang="en-US" sz="2500">
                <a:solidFill>
                  <a:srgbClr val="1B1A1A"/>
                </a:solidFill>
                <a:latin typeface="Poppins"/>
              </a:rPr>
              <a:t> adalah metode yang akan menyediakan sejumlah data untuk digunakan sebagai data testing dan sisanya sebagai data training. </a:t>
            </a:r>
            <a:r>
              <a:rPr lang="en-US" sz="2500">
                <a:solidFill>
                  <a:srgbClr val="1B1A1A"/>
                </a:solidFill>
                <a:latin typeface="Poppins Bold"/>
              </a:rPr>
              <a:t>Proses ini diulang beberapa kali dengan pembagian yang berbeda-beda</a:t>
            </a:r>
            <a:r>
              <a:rPr lang="en-US" sz="2500">
                <a:solidFill>
                  <a:srgbClr val="1B1A1A"/>
                </a:solidFill>
                <a:latin typeface="Poppins"/>
              </a:rPr>
              <a:t> untuk mendapatkan estimasi yang lebih akurat mengenai kinerja model.</a:t>
            </a:r>
          </a:p>
        </p:txBody>
      </p:sp>
      <p:grpSp>
        <p:nvGrpSpPr>
          <p:cNvPr id="15" name="Group 15"/>
          <p:cNvGrpSpPr/>
          <p:nvPr/>
        </p:nvGrpSpPr>
        <p:grpSpPr>
          <a:xfrm>
            <a:off x="2404666" y="5944299"/>
            <a:ext cx="2326935" cy="486190"/>
            <a:chOff x="0" y="0"/>
            <a:chExt cx="784847" cy="163986"/>
          </a:xfrm>
        </p:grpSpPr>
        <p:sp>
          <p:nvSpPr>
            <p:cNvPr id="16" name="Freeform 16"/>
            <p:cNvSpPr/>
            <p:nvPr/>
          </p:nvSpPr>
          <p:spPr>
            <a:xfrm>
              <a:off x="0" y="0"/>
              <a:ext cx="784847" cy="163986"/>
            </a:xfrm>
            <a:custGeom>
              <a:avLst/>
              <a:gdLst/>
              <a:ahLst/>
              <a:cxnLst/>
              <a:rect l="l" t="t" r="r" b="b"/>
              <a:pathLst>
                <a:path w="784847" h="163986">
                  <a:moveTo>
                    <a:pt x="33271" y="0"/>
                  </a:moveTo>
                  <a:lnTo>
                    <a:pt x="751576" y="0"/>
                  </a:lnTo>
                  <a:cubicBezTo>
                    <a:pt x="760400" y="0"/>
                    <a:pt x="768862" y="3505"/>
                    <a:pt x="775102" y="9745"/>
                  </a:cubicBezTo>
                  <a:cubicBezTo>
                    <a:pt x="781341" y="15984"/>
                    <a:pt x="784847" y="24447"/>
                    <a:pt x="784847" y="33271"/>
                  </a:cubicBezTo>
                  <a:lnTo>
                    <a:pt x="784847" y="130715"/>
                  </a:lnTo>
                  <a:cubicBezTo>
                    <a:pt x="784847" y="139539"/>
                    <a:pt x="781341" y="148001"/>
                    <a:pt x="775102" y="154241"/>
                  </a:cubicBezTo>
                  <a:cubicBezTo>
                    <a:pt x="768862" y="160480"/>
                    <a:pt x="760400" y="163986"/>
                    <a:pt x="751576" y="163986"/>
                  </a:cubicBezTo>
                  <a:lnTo>
                    <a:pt x="33271" y="163986"/>
                  </a:lnTo>
                  <a:cubicBezTo>
                    <a:pt x="14896" y="163986"/>
                    <a:pt x="0" y="149090"/>
                    <a:pt x="0" y="130715"/>
                  </a:cubicBezTo>
                  <a:lnTo>
                    <a:pt x="0" y="33271"/>
                  </a:lnTo>
                  <a:cubicBezTo>
                    <a:pt x="0" y="24447"/>
                    <a:pt x="3505" y="15984"/>
                    <a:pt x="9745" y="9745"/>
                  </a:cubicBezTo>
                  <a:cubicBezTo>
                    <a:pt x="15984" y="3505"/>
                    <a:pt x="24447" y="0"/>
                    <a:pt x="33271" y="0"/>
                  </a:cubicBezTo>
                  <a:close/>
                </a:path>
              </a:pathLst>
            </a:custGeom>
            <a:solidFill>
              <a:srgbClr val="26486A"/>
            </a:solidFill>
          </p:spPr>
          <p:txBody>
            <a:bodyPr/>
            <a:lstStyle/>
            <a:p>
              <a:endParaRPr lang="en-ID"/>
            </a:p>
          </p:txBody>
        </p:sp>
        <p:sp>
          <p:nvSpPr>
            <p:cNvPr id="17" name="TextBox 17"/>
            <p:cNvSpPr txBox="1"/>
            <p:nvPr/>
          </p:nvSpPr>
          <p:spPr>
            <a:xfrm>
              <a:off x="0" y="-57150"/>
              <a:ext cx="784847" cy="221136"/>
            </a:xfrm>
            <a:prstGeom prst="rect">
              <a:avLst/>
            </a:prstGeom>
          </p:spPr>
          <p:txBody>
            <a:bodyPr lIns="39668" tIns="39668" rIns="39668" bIns="39668" rtlCol="0" anchor="ctr"/>
            <a:lstStyle/>
            <a:p>
              <a:pPr algn="ctr">
                <a:lnSpc>
                  <a:spcPts val="2660"/>
                </a:lnSpc>
              </a:pPr>
              <a:endParaRPr/>
            </a:p>
          </p:txBody>
        </p:sp>
      </p:grpSp>
      <p:sp>
        <p:nvSpPr>
          <p:cNvPr id="18" name="TextBox 18"/>
          <p:cNvSpPr txBox="1"/>
          <p:nvPr/>
        </p:nvSpPr>
        <p:spPr>
          <a:xfrm>
            <a:off x="2658200" y="5925436"/>
            <a:ext cx="1819869"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Italics"/>
              </a:rPr>
              <a:t>K-fold CV</a:t>
            </a:r>
          </a:p>
        </p:txBody>
      </p:sp>
      <p:sp>
        <p:nvSpPr>
          <p:cNvPr id="19" name="TextBox 19"/>
          <p:cNvSpPr txBox="1"/>
          <p:nvPr/>
        </p:nvSpPr>
        <p:spPr>
          <a:xfrm>
            <a:off x="2631172" y="6649563"/>
            <a:ext cx="15011626" cy="1765300"/>
          </a:xfrm>
          <a:prstGeom prst="rect">
            <a:avLst/>
          </a:prstGeom>
        </p:spPr>
        <p:txBody>
          <a:bodyPr lIns="0" tIns="0" rIns="0" bIns="0" rtlCol="0" anchor="t">
            <a:spAutoFit/>
          </a:bodyPr>
          <a:lstStyle/>
          <a:p>
            <a:pPr algn="just">
              <a:lnSpc>
                <a:spcPts val="3500"/>
              </a:lnSpc>
            </a:pPr>
            <a:r>
              <a:rPr lang="en-US" sz="2500">
                <a:solidFill>
                  <a:srgbClr val="1B1A1A"/>
                </a:solidFill>
                <a:latin typeface="Poppins Bold Italics"/>
              </a:rPr>
              <a:t>    K-fold cross validation </a:t>
            </a:r>
            <a:r>
              <a:rPr lang="en-US" sz="2500">
                <a:solidFill>
                  <a:srgbClr val="1B1A1A"/>
                </a:solidFill>
                <a:latin typeface="Poppins"/>
              </a:rPr>
              <a:t>digunakan untuk </a:t>
            </a:r>
            <a:r>
              <a:rPr lang="en-US" sz="2500">
                <a:solidFill>
                  <a:srgbClr val="1B1A1A"/>
                </a:solidFill>
                <a:latin typeface="Poppins Bold"/>
              </a:rPr>
              <a:t>mengestimasi kesalahan prediksi dalam mengevaluasi kinerja model</a:t>
            </a:r>
            <a:r>
              <a:rPr lang="en-US" sz="2500">
                <a:solidFill>
                  <a:srgbClr val="1B1A1A"/>
                </a:solidFill>
                <a:latin typeface="Poppins"/>
              </a:rPr>
              <a:t>. Data dibagi menjadi himpunan bagian k berjumlah hampir sama. Model dalam klasifikasi dilatih dan diuji sebanyak k. Disetiap pengulangan, salah satu himpunan bagian akan digunakan sebagai data training dan data testing.</a:t>
            </a:r>
          </a:p>
        </p:txBody>
      </p:sp>
      <p:sp>
        <p:nvSpPr>
          <p:cNvPr id="20" name="TextBox 20"/>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AutoShape 3"/>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404666" y="510062"/>
            <a:ext cx="4656361" cy="486190"/>
            <a:chOff x="0" y="0"/>
            <a:chExt cx="1570533" cy="163986"/>
          </a:xfrm>
        </p:grpSpPr>
        <p:sp>
          <p:nvSpPr>
            <p:cNvPr id="6" name="Freeform 6"/>
            <p:cNvSpPr/>
            <p:nvPr/>
          </p:nvSpPr>
          <p:spPr>
            <a:xfrm>
              <a:off x="0" y="0"/>
              <a:ext cx="1570533" cy="163986"/>
            </a:xfrm>
            <a:custGeom>
              <a:avLst/>
              <a:gdLst/>
              <a:ahLst/>
              <a:cxnLst/>
              <a:rect l="l" t="t" r="r" b="b"/>
              <a:pathLst>
                <a:path w="1570533" h="163986">
                  <a:moveTo>
                    <a:pt x="16627" y="0"/>
                  </a:moveTo>
                  <a:lnTo>
                    <a:pt x="1553907" y="0"/>
                  </a:lnTo>
                  <a:cubicBezTo>
                    <a:pt x="1558316" y="0"/>
                    <a:pt x="1562545" y="1752"/>
                    <a:pt x="1565664" y="4870"/>
                  </a:cubicBezTo>
                  <a:cubicBezTo>
                    <a:pt x="1568782" y="7988"/>
                    <a:pt x="1570533" y="12217"/>
                    <a:pt x="1570533" y="16627"/>
                  </a:cubicBezTo>
                  <a:lnTo>
                    <a:pt x="1570533" y="147359"/>
                  </a:lnTo>
                  <a:cubicBezTo>
                    <a:pt x="1570533" y="151769"/>
                    <a:pt x="1568782" y="155998"/>
                    <a:pt x="1565664" y="159116"/>
                  </a:cubicBezTo>
                  <a:cubicBezTo>
                    <a:pt x="1562545" y="162234"/>
                    <a:pt x="1558316" y="163986"/>
                    <a:pt x="1553907" y="163986"/>
                  </a:cubicBezTo>
                  <a:lnTo>
                    <a:pt x="16627" y="163986"/>
                  </a:lnTo>
                  <a:cubicBezTo>
                    <a:pt x="12217" y="163986"/>
                    <a:pt x="7988" y="162234"/>
                    <a:pt x="4870" y="159116"/>
                  </a:cubicBezTo>
                  <a:cubicBezTo>
                    <a:pt x="1752" y="155998"/>
                    <a:pt x="0" y="151769"/>
                    <a:pt x="0" y="147359"/>
                  </a:cubicBezTo>
                  <a:lnTo>
                    <a:pt x="0" y="16627"/>
                  </a:lnTo>
                  <a:cubicBezTo>
                    <a:pt x="0" y="12217"/>
                    <a:pt x="1752" y="7988"/>
                    <a:pt x="4870" y="4870"/>
                  </a:cubicBezTo>
                  <a:cubicBezTo>
                    <a:pt x="7988" y="1752"/>
                    <a:pt x="12217" y="0"/>
                    <a:pt x="16627" y="0"/>
                  </a:cubicBezTo>
                  <a:close/>
                </a:path>
              </a:pathLst>
            </a:custGeom>
            <a:solidFill>
              <a:srgbClr val="26486A"/>
            </a:solidFill>
          </p:spPr>
          <p:txBody>
            <a:bodyPr/>
            <a:lstStyle/>
            <a:p>
              <a:endParaRPr lang="en-ID"/>
            </a:p>
          </p:txBody>
        </p:sp>
        <p:sp>
          <p:nvSpPr>
            <p:cNvPr id="7" name="TextBox 7"/>
            <p:cNvSpPr txBox="1"/>
            <p:nvPr/>
          </p:nvSpPr>
          <p:spPr>
            <a:xfrm>
              <a:off x="0" y="-57150"/>
              <a:ext cx="1570533" cy="221136"/>
            </a:xfrm>
            <a:prstGeom prst="rect">
              <a:avLst/>
            </a:prstGeom>
          </p:spPr>
          <p:txBody>
            <a:bodyPr lIns="39668" tIns="39668" rIns="39668" bIns="39668" rtlCol="0" anchor="ctr"/>
            <a:lstStyle/>
            <a:p>
              <a:pPr algn="ctr">
                <a:lnSpc>
                  <a:spcPts val="2660"/>
                </a:lnSpc>
              </a:pPr>
              <a:endParaRPr/>
            </a:p>
          </p:txBody>
        </p:sp>
      </p:grpSp>
      <p:sp>
        <p:nvSpPr>
          <p:cNvPr id="8" name="TextBox 8"/>
          <p:cNvSpPr txBox="1"/>
          <p:nvPr/>
        </p:nvSpPr>
        <p:spPr>
          <a:xfrm>
            <a:off x="2668619" y="491200"/>
            <a:ext cx="4125966"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Random Forest Classifier</a:t>
            </a:r>
          </a:p>
        </p:txBody>
      </p:sp>
      <p:sp>
        <p:nvSpPr>
          <p:cNvPr id="9" name="TextBox 9"/>
          <p:cNvSpPr txBox="1"/>
          <p:nvPr/>
        </p:nvSpPr>
        <p:spPr>
          <a:xfrm>
            <a:off x="2655977" y="1320762"/>
            <a:ext cx="15011626" cy="1765300"/>
          </a:xfrm>
          <a:prstGeom prst="rect">
            <a:avLst/>
          </a:prstGeom>
        </p:spPr>
        <p:txBody>
          <a:bodyPr lIns="0" tIns="0" rIns="0" bIns="0" rtlCol="0" anchor="t">
            <a:spAutoFit/>
          </a:bodyPr>
          <a:lstStyle/>
          <a:p>
            <a:pPr algn="just">
              <a:lnSpc>
                <a:spcPts val="3500"/>
              </a:lnSpc>
            </a:pPr>
            <a:r>
              <a:rPr lang="en-US" sz="2500">
                <a:solidFill>
                  <a:srgbClr val="1B1A1A"/>
                </a:solidFill>
                <a:latin typeface="Poppins"/>
              </a:rPr>
              <a:t>     </a:t>
            </a:r>
            <a:r>
              <a:rPr lang="en-US" sz="2500">
                <a:solidFill>
                  <a:srgbClr val="1B1A1A"/>
                </a:solidFill>
                <a:latin typeface="Poppins Bold Italics"/>
              </a:rPr>
              <a:t> Decision tree</a:t>
            </a:r>
            <a:r>
              <a:rPr lang="en-US" sz="2500">
                <a:solidFill>
                  <a:srgbClr val="1B1A1A"/>
                </a:solidFill>
                <a:latin typeface="Poppins"/>
              </a:rPr>
              <a:t> merupakan sebuah </a:t>
            </a:r>
            <a:r>
              <a:rPr lang="en-US" sz="2500">
                <a:solidFill>
                  <a:srgbClr val="1B1A1A"/>
                </a:solidFill>
                <a:latin typeface="Poppins Bold"/>
              </a:rPr>
              <a:t>metode klasifikasi menggunakan contoh pohon</a:t>
            </a:r>
            <a:r>
              <a:rPr lang="en-US" sz="2500">
                <a:solidFill>
                  <a:srgbClr val="1B1A1A"/>
                </a:solidFill>
                <a:latin typeface="Poppins"/>
              </a:rPr>
              <a:t>. Setiap pohon memiliki cabang, di mana setiap cabang mewakili variabel yang harus dipenuhi untuk menuju ke cabang berikutnya hingga mencapai daun. </a:t>
            </a:r>
            <a:r>
              <a:rPr lang="en-US" sz="2500">
                <a:solidFill>
                  <a:srgbClr val="1B1A1A"/>
                </a:solidFill>
                <a:latin typeface="Poppins Italics"/>
              </a:rPr>
              <a:t>Decision tree</a:t>
            </a:r>
            <a:r>
              <a:rPr lang="en-US" sz="2500">
                <a:solidFill>
                  <a:srgbClr val="1B1A1A"/>
                </a:solidFill>
                <a:latin typeface="Poppins"/>
              </a:rPr>
              <a:t> dapat menangani dataset yang bertipe numerik dan kategorikal </a:t>
            </a:r>
          </a:p>
        </p:txBody>
      </p:sp>
      <p:sp>
        <p:nvSpPr>
          <p:cNvPr id="10" name="Freeform 10"/>
          <p:cNvSpPr/>
          <p:nvPr/>
        </p:nvSpPr>
        <p:spPr>
          <a:xfrm>
            <a:off x="7897074" y="3086062"/>
            <a:ext cx="4529432" cy="2833922"/>
          </a:xfrm>
          <a:custGeom>
            <a:avLst/>
            <a:gdLst/>
            <a:ahLst/>
            <a:cxnLst/>
            <a:rect l="l" t="t" r="r" b="b"/>
            <a:pathLst>
              <a:path w="4529432" h="2833922">
                <a:moveTo>
                  <a:pt x="0" y="0"/>
                </a:moveTo>
                <a:lnTo>
                  <a:pt x="4529432" y="0"/>
                </a:lnTo>
                <a:lnTo>
                  <a:pt x="4529432" y="2833923"/>
                </a:lnTo>
                <a:lnTo>
                  <a:pt x="0" y="2833923"/>
                </a:lnTo>
                <a:lnTo>
                  <a:pt x="0" y="0"/>
                </a:lnTo>
                <a:close/>
              </a:path>
            </a:pathLst>
          </a:custGeom>
          <a:blipFill>
            <a:blip r:embed="rId4"/>
            <a:stretch>
              <a:fillRect/>
            </a:stretch>
          </a:blipFill>
        </p:spPr>
        <p:txBody>
          <a:bodyPr/>
          <a:lstStyle/>
          <a:p>
            <a:endParaRPr lang="en-ID"/>
          </a:p>
        </p:txBody>
      </p:sp>
      <p:grpSp>
        <p:nvGrpSpPr>
          <p:cNvPr id="11" name="Group 11"/>
          <p:cNvGrpSpPr/>
          <p:nvPr/>
        </p:nvGrpSpPr>
        <p:grpSpPr>
          <a:xfrm>
            <a:off x="2404666" y="6591204"/>
            <a:ext cx="4247397" cy="486190"/>
            <a:chOff x="0" y="0"/>
            <a:chExt cx="1432594" cy="163986"/>
          </a:xfrm>
        </p:grpSpPr>
        <p:sp>
          <p:nvSpPr>
            <p:cNvPr id="12" name="Freeform 12"/>
            <p:cNvSpPr/>
            <p:nvPr/>
          </p:nvSpPr>
          <p:spPr>
            <a:xfrm>
              <a:off x="0" y="0"/>
              <a:ext cx="1432594" cy="163986"/>
            </a:xfrm>
            <a:custGeom>
              <a:avLst/>
              <a:gdLst/>
              <a:ahLst/>
              <a:cxnLst/>
              <a:rect l="l" t="t" r="r" b="b"/>
              <a:pathLst>
                <a:path w="1432594" h="163986">
                  <a:moveTo>
                    <a:pt x="18227" y="0"/>
                  </a:moveTo>
                  <a:lnTo>
                    <a:pt x="1414367" y="0"/>
                  </a:lnTo>
                  <a:cubicBezTo>
                    <a:pt x="1419201" y="0"/>
                    <a:pt x="1423837" y="1920"/>
                    <a:pt x="1427256" y="5339"/>
                  </a:cubicBezTo>
                  <a:cubicBezTo>
                    <a:pt x="1430674" y="8757"/>
                    <a:pt x="1432594" y="13393"/>
                    <a:pt x="1432594" y="18227"/>
                  </a:cubicBezTo>
                  <a:lnTo>
                    <a:pt x="1432594" y="145758"/>
                  </a:lnTo>
                  <a:cubicBezTo>
                    <a:pt x="1432594" y="155825"/>
                    <a:pt x="1424434" y="163986"/>
                    <a:pt x="1414367" y="163986"/>
                  </a:cubicBezTo>
                  <a:lnTo>
                    <a:pt x="18227" y="163986"/>
                  </a:lnTo>
                  <a:cubicBezTo>
                    <a:pt x="8161" y="163986"/>
                    <a:pt x="0" y="155825"/>
                    <a:pt x="0" y="145758"/>
                  </a:cubicBezTo>
                  <a:lnTo>
                    <a:pt x="0" y="18227"/>
                  </a:lnTo>
                  <a:cubicBezTo>
                    <a:pt x="0" y="8161"/>
                    <a:pt x="8161" y="0"/>
                    <a:pt x="18227" y="0"/>
                  </a:cubicBezTo>
                  <a:close/>
                </a:path>
              </a:pathLst>
            </a:custGeom>
            <a:solidFill>
              <a:srgbClr val="26486A"/>
            </a:solidFill>
          </p:spPr>
          <p:txBody>
            <a:bodyPr/>
            <a:lstStyle/>
            <a:p>
              <a:endParaRPr lang="en-ID"/>
            </a:p>
          </p:txBody>
        </p:sp>
        <p:sp>
          <p:nvSpPr>
            <p:cNvPr id="13" name="TextBox 13"/>
            <p:cNvSpPr txBox="1"/>
            <p:nvPr/>
          </p:nvSpPr>
          <p:spPr>
            <a:xfrm>
              <a:off x="0" y="-57150"/>
              <a:ext cx="1432594" cy="221136"/>
            </a:xfrm>
            <a:prstGeom prst="rect">
              <a:avLst/>
            </a:prstGeom>
          </p:spPr>
          <p:txBody>
            <a:bodyPr lIns="39668" tIns="39668" rIns="39668" bIns="39668" rtlCol="0" anchor="ctr"/>
            <a:lstStyle/>
            <a:p>
              <a:pPr algn="ctr">
                <a:lnSpc>
                  <a:spcPts val="2660"/>
                </a:lnSpc>
              </a:pPr>
              <a:endParaRPr/>
            </a:p>
          </p:txBody>
        </p:sp>
      </p:grpSp>
      <p:sp>
        <p:nvSpPr>
          <p:cNvPr id="14" name="TextBox 14"/>
          <p:cNvSpPr txBox="1"/>
          <p:nvPr/>
        </p:nvSpPr>
        <p:spPr>
          <a:xfrm>
            <a:off x="2651297" y="6572341"/>
            <a:ext cx="3754136"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K-Neighbors Classifier</a:t>
            </a:r>
          </a:p>
        </p:txBody>
      </p:sp>
      <p:sp>
        <p:nvSpPr>
          <p:cNvPr id="15" name="TextBox 15"/>
          <p:cNvSpPr txBox="1"/>
          <p:nvPr/>
        </p:nvSpPr>
        <p:spPr>
          <a:xfrm>
            <a:off x="2668619" y="7420293"/>
            <a:ext cx="15011626" cy="1327150"/>
          </a:xfrm>
          <a:prstGeom prst="rect">
            <a:avLst/>
          </a:prstGeom>
        </p:spPr>
        <p:txBody>
          <a:bodyPr lIns="0" tIns="0" rIns="0" bIns="0" rtlCol="0" anchor="t">
            <a:spAutoFit/>
          </a:bodyPr>
          <a:lstStyle/>
          <a:p>
            <a:pPr algn="just">
              <a:lnSpc>
                <a:spcPts val="3500"/>
              </a:lnSpc>
            </a:pPr>
            <a:r>
              <a:rPr lang="en-US" sz="2500">
                <a:solidFill>
                  <a:srgbClr val="1B1A1A"/>
                </a:solidFill>
                <a:latin typeface="Poppins"/>
              </a:rPr>
              <a:t>    </a:t>
            </a:r>
            <a:r>
              <a:rPr lang="en-US" sz="2500">
                <a:solidFill>
                  <a:srgbClr val="1B1A1A"/>
                </a:solidFill>
                <a:latin typeface="Poppins Bold Italics"/>
              </a:rPr>
              <a:t>K-Nearest Neighbors</a:t>
            </a:r>
            <a:r>
              <a:rPr lang="en-US" sz="2500">
                <a:solidFill>
                  <a:srgbClr val="1B1A1A"/>
                </a:solidFill>
                <a:latin typeface="Poppins"/>
              </a:rPr>
              <a:t> (KNN) melakukan klasifikasi dengan cara </a:t>
            </a:r>
            <a:r>
              <a:rPr lang="en-US" sz="2500">
                <a:solidFill>
                  <a:srgbClr val="1B1A1A"/>
                </a:solidFill>
                <a:latin typeface="Poppins Bold"/>
              </a:rPr>
              <a:t>mengelompokkan data berdasarkan jarak terdekat</a:t>
            </a:r>
            <a:r>
              <a:rPr lang="en-US" sz="2500">
                <a:solidFill>
                  <a:srgbClr val="1B1A1A"/>
                </a:solidFill>
                <a:latin typeface="Poppins"/>
              </a:rPr>
              <a:t>. Euclidian distance, Hamming, Minkowski, Cosine, Jaccard, dan Manhattan distance merupakan metrik ukur KNN.</a:t>
            </a:r>
          </a:p>
        </p:txBody>
      </p:sp>
      <p:sp>
        <p:nvSpPr>
          <p:cNvPr id="16" name="Freeform 16"/>
          <p:cNvSpPr/>
          <p:nvPr/>
        </p:nvSpPr>
        <p:spPr>
          <a:xfrm>
            <a:off x="8435325" y="8758286"/>
            <a:ext cx="3452929" cy="1000029"/>
          </a:xfrm>
          <a:custGeom>
            <a:avLst/>
            <a:gdLst/>
            <a:ahLst/>
            <a:cxnLst/>
            <a:rect l="l" t="t" r="r" b="b"/>
            <a:pathLst>
              <a:path w="3452929" h="1000029">
                <a:moveTo>
                  <a:pt x="0" y="0"/>
                </a:moveTo>
                <a:lnTo>
                  <a:pt x="3452930" y="0"/>
                </a:lnTo>
                <a:lnTo>
                  <a:pt x="3452930" y="1000028"/>
                </a:lnTo>
                <a:lnTo>
                  <a:pt x="0" y="1000028"/>
                </a:lnTo>
                <a:lnTo>
                  <a:pt x="0" y="0"/>
                </a:lnTo>
                <a:close/>
              </a:path>
            </a:pathLst>
          </a:custGeom>
          <a:blipFill>
            <a:blip r:embed="rId5"/>
            <a:stretch>
              <a:fillRect/>
            </a:stretch>
          </a:blipFill>
        </p:spPr>
        <p:txBody>
          <a:bodyPr/>
          <a:lstStyle/>
          <a:p>
            <a:endParaRPr lang="en-ID"/>
          </a:p>
        </p:txBody>
      </p:sp>
      <p:sp>
        <p:nvSpPr>
          <p:cNvPr id="17" name="TextBox 17"/>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AutoShape 3"/>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404666" y="510062"/>
            <a:ext cx="4656361" cy="486190"/>
            <a:chOff x="0" y="0"/>
            <a:chExt cx="1570533" cy="163986"/>
          </a:xfrm>
        </p:grpSpPr>
        <p:sp>
          <p:nvSpPr>
            <p:cNvPr id="6" name="Freeform 6"/>
            <p:cNvSpPr/>
            <p:nvPr/>
          </p:nvSpPr>
          <p:spPr>
            <a:xfrm>
              <a:off x="0" y="0"/>
              <a:ext cx="1570533" cy="163986"/>
            </a:xfrm>
            <a:custGeom>
              <a:avLst/>
              <a:gdLst/>
              <a:ahLst/>
              <a:cxnLst/>
              <a:rect l="l" t="t" r="r" b="b"/>
              <a:pathLst>
                <a:path w="1570533" h="163986">
                  <a:moveTo>
                    <a:pt x="16627" y="0"/>
                  </a:moveTo>
                  <a:lnTo>
                    <a:pt x="1553907" y="0"/>
                  </a:lnTo>
                  <a:cubicBezTo>
                    <a:pt x="1558316" y="0"/>
                    <a:pt x="1562545" y="1752"/>
                    <a:pt x="1565664" y="4870"/>
                  </a:cubicBezTo>
                  <a:cubicBezTo>
                    <a:pt x="1568782" y="7988"/>
                    <a:pt x="1570533" y="12217"/>
                    <a:pt x="1570533" y="16627"/>
                  </a:cubicBezTo>
                  <a:lnTo>
                    <a:pt x="1570533" y="147359"/>
                  </a:lnTo>
                  <a:cubicBezTo>
                    <a:pt x="1570533" y="151769"/>
                    <a:pt x="1568782" y="155998"/>
                    <a:pt x="1565664" y="159116"/>
                  </a:cubicBezTo>
                  <a:cubicBezTo>
                    <a:pt x="1562545" y="162234"/>
                    <a:pt x="1558316" y="163986"/>
                    <a:pt x="1553907" y="163986"/>
                  </a:cubicBezTo>
                  <a:lnTo>
                    <a:pt x="16627" y="163986"/>
                  </a:lnTo>
                  <a:cubicBezTo>
                    <a:pt x="12217" y="163986"/>
                    <a:pt x="7988" y="162234"/>
                    <a:pt x="4870" y="159116"/>
                  </a:cubicBezTo>
                  <a:cubicBezTo>
                    <a:pt x="1752" y="155998"/>
                    <a:pt x="0" y="151769"/>
                    <a:pt x="0" y="147359"/>
                  </a:cubicBezTo>
                  <a:lnTo>
                    <a:pt x="0" y="16627"/>
                  </a:lnTo>
                  <a:cubicBezTo>
                    <a:pt x="0" y="12217"/>
                    <a:pt x="1752" y="7988"/>
                    <a:pt x="4870" y="4870"/>
                  </a:cubicBezTo>
                  <a:cubicBezTo>
                    <a:pt x="7988" y="1752"/>
                    <a:pt x="12217" y="0"/>
                    <a:pt x="16627" y="0"/>
                  </a:cubicBezTo>
                  <a:close/>
                </a:path>
              </a:pathLst>
            </a:custGeom>
            <a:solidFill>
              <a:srgbClr val="26486A"/>
            </a:solidFill>
          </p:spPr>
          <p:txBody>
            <a:bodyPr/>
            <a:lstStyle/>
            <a:p>
              <a:endParaRPr lang="en-ID"/>
            </a:p>
          </p:txBody>
        </p:sp>
        <p:sp>
          <p:nvSpPr>
            <p:cNvPr id="7" name="TextBox 7"/>
            <p:cNvSpPr txBox="1"/>
            <p:nvPr/>
          </p:nvSpPr>
          <p:spPr>
            <a:xfrm>
              <a:off x="0" y="-57150"/>
              <a:ext cx="1570533" cy="221136"/>
            </a:xfrm>
            <a:prstGeom prst="rect">
              <a:avLst/>
            </a:prstGeom>
          </p:spPr>
          <p:txBody>
            <a:bodyPr lIns="39668" tIns="39668" rIns="39668" bIns="39668" rtlCol="0" anchor="ctr"/>
            <a:lstStyle/>
            <a:p>
              <a:pPr algn="ctr">
                <a:lnSpc>
                  <a:spcPts val="2660"/>
                </a:lnSpc>
              </a:pPr>
              <a:endParaRPr/>
            </a:p>
          </p:txBody>
        </p:sp>
      </p:grpSp>
      <p:sp>
        <p:nvSpPr>
          <p:cNvPr id="8" name="Freeform 8"/>
          <p:cNvSpPr/>
          <p:nvPr/>
        </p:nvSpPr>
        <p:spPr>
          <a:xfrm>
            <a:off x="7061028" y="3401834"/>
            <a:ext cx="8220872" cy="1192104"/>
          </a:xfrm>
          <a:custGeom>
            <a:avLst/>
            <a:gdLst/>
            <a:ahLst/>
            <a:cxnLst/>
            <a:rect l="l" t="t" r="r" b="b"/>
            <a:pathLst>
              <a:path w="8220872" h="1192104">
                <a:moveTo>
                  <a:pt x="0" y="0"/>
                </a:moveTo>
                <a:lnTo>
                  <a:pt x="8220872" y="0"/>
                </a:lnTo>
                <a:lnTo>
                  <a:pt x="8220872" y="1192104"/>
                </a:lnTo>
                <a:lnTo>
                  <a:pt x="0" y="1192104"/>
                </a:lnTo>
                <a:lnTo>
                  <a:pt x="0" y="0"/>
                </a:lnTo>
                <a:close/>
              </a:path>
            </a:pathLst>
          </a:custGeom>
          <a:blipFill>
            <a:blip r:embed="rId4"/>
            <a:stretch>
              <a:fillRect/>
            </a:stretch>
          </a:blipFill>
        </p:spPr>
        <p:txBody>
          <a:bodyPr/>
          <a:lstStyle/>
          <a:p>
            <a:endParaRPr lang="en-ID"/>
          </a:p>
        </p:txBody>
      </p:sp>
      <p:sp>
        <p:nvSpPr>
          <p:cNvPr id="9" name="Freeform 9"/>
          <p:cNvSpPr/>
          <p:nvPr/>
        </p:nvSpPr>
        <p:spPr>
          <a:xfrm>
            <a:off x="7243601" y="6259482"/>
            <a:ext cx="5836378" cy="1047115"/>
          </a:xfrm>
          <a:custGeom>
            <a:avLst/>
            <a:gdLst/>
            <a:ahLst/>
            <a:cxnLst/>
            <a:rect l="l" t="t" r="r" b="b"/>
            <a:pathLst>
              <a:path w="5836378" h="1047115">
                <a:moveTo>
                  <a:pt x="0" y="0"/>
                </a:moveTo>
                <a:lnTo>
                  <a:pt x="5836378" y="0"/>
                </a:lnTo>
                <a:lnTo>
                  <a:pt x="5836378" y="1047115"/>
                </a:lnTo>
                <a:lnTo>
                  <a:pt x="0" y="1047115"/>
                </a:lnTo>
                <a:lnTo>
                  <a:pt x="0" y="0"/>
                </a:lnTo>
                <a:close/>
              </a:path>
            </a:pathLst>
          </a:custGeom>
          <a:blipFill>
            <a:blip r:embed="rId5"/>
            <a:stretch>
              <a:fillRect/>
            </a:stretch>
          </a:blipFill>
        </p:spPr>
        <p:txBody>
          <a:bodyPr/>
          <a:lstStyle/>
          <a:p>
            <a:endParaRPr lang="en-ID"/>
          </a:p>
        </p:txBody>
      </p:sp>
      <p:sp>
        <p:nvSpPr>
          <p:cNvPr id="10" name="TextBox 10"/>
          <p:cNvSpPr txBox="1"/>
          <p:nvPr/>
        </p:nvSpPr>
        <p:spPr>
          <a:xfrm>
            <a:off x="2668619" y="491200"/>
            <a:ext cx="4125966"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Logistic Regression</a:t>
            </a:r>
          </a:p>
        </p:txBody>
      </p:sp>
      <p:sp>
        <p:nvSpPr>
          <p:cNvPr id="11" name="TextBox 11"/>
          <p:cNvSpPr txBox="1"/>
          <p:nvPr/>
        </p:nvSpPr>
        <p:spPr>
          <a:xfrm>
            <a:off x="2655977" y="1175789"/>
            <a:ext cx="15011626" cy="2100619"/>
          </a:xfrm>
          <a:prstGeom prst="rect">
            <a:avLst/>
          </a:prstGeom>
        </p:spPr>
        <p:txBody>
          <a:bodyPr lIns="0" tIns="0" rIns="0" bIns="0" rtlCol="0" anchor="t">
            <a:spAutoFit/>
          </a:bodyPr>
          <a:lstStyle/>
          <a:p>
            <a:pPr algn="just">
              <a:lnSpc>
                <a:spcPts val="3360"/>
              </a:lnSpc>
            </a:pPr>
            <a:r>
              <a:rPr lang="en-US" sz="2400">
                <a:solidFill>
                  <a:srgbClr val="1B1A1A"/>
                </a:solidFill>
                <a:latin typeface="Poppins"/>
              </a:rPr>
              <a:t>Regresi logistik merupakan suatu metode analisis data yang digunalan untuk mencari hubungan antara variabel respon (y) yang bersifat biner atau dikotomus dengan variabel prediktor (x) yang bersifat polikotomus. Outcome variabel respon y terdiri dari 2 kategori yaitu “sukses” dan “gagal” yang dinotasikan dengan y = 1 (sukses) dan y = 0 (gagal). Dalam keadaan demikian, variabel y mengikuti distribusi Bernoulli untuk setiap observasi tunggal. </a:t>
            </a:r>
          </a:p>
        </p:txBody>
      </p:sp>
      <p:sp>
        <p:nvSpPr>
          <p:cNvPr id="12" name="TextBox 12"/>
          <p:cNvSpPr txBox="1"/>
          <p:nvPr/>
        </p:nvSpPr>
        <p:spPr>
          <a:xfrm>
            <a:off x="2668619" y="4651088"/>
            <a:ext cx="15011626" cy="1262658"/>
          </a:xfrm>
          <a:prstGeom prst="rect">
            <a:avLst/>
          </a:prstGeom>
        </p:spPr>
        <p:txBody>
          <a:bodyPr lIns="0" tIns="0" rIns="0" bIns="0" rtlCol="0" anchor="t">
            <a:spAutoFit/>
          </a:bodyPr>
          <a:lstStyle/>
          <a:p>
            <a:pPr algn="just">
              <a:lnSpc>
                <a:spcPts val="3360"/>
              </a:lnSpc>
            </a:pPr>
            <a:r>
              <a:rPr lang="en-US" sz="2400">
                <a:solidFill>
                  <a:srgbClr val="1B1A1A"/>
                </a:solidFill>
                <a:latin typeface="Poppins"/>
                <a:ea typeface="Poppins"/>
              </a:rPr>
              <a:t>Untuk mempermudah pendugaan parameter regresi maka model regresi logistik f(y) dapat diuraikan dengan menggunakan transformasi logit dari 𝜋(𝑥). Sehingga diperoleh persamaan seperti di atas.</a:t>
            </a:r>
          </a:p>
        </p:txBody>
      </p:sp>
      <p:sp>
        <p:nvSpPr>
          <p:cNvPr id="13" name="TextBox 13"/>
          <p:cNvSpPr txBox="1"/>
          <p:nvPr/>
        </p:nvSpPr>
        <p:spPr>
          <a:xfrm>
            <a:off x="2655977" y="7582822"/>
            <a:ext cx="15011626" cy="843677"/>
          </a:xfrm>
          <a:prstGeom prst="rect">
            <a:avLst/>
          </a:prstGeom>
        </p:spPr>
        <p:txBody>
          <a:bodyPr lIns="0" tIns="0" rIns="0" bIns="0" rtlCol="0" anchor="t">
            <a:spAutoFit/>
          </a:bodyPr>
          <a:lstStyle/>
          <a:p>
            <a:pPr algn="just">
              <a:lnSpc>
                <a:spcPts val="3360"/>
              </a:lnSpc>
            </a:pPr>
            <a:r>
              <a:rPr lang="en-US" sz="2400">
                <a:solidFill>
                  <a:srgbClr val="1B1A1A"/>
                </a:solidFill>
                <a:latin typeface="Poppins"/>
                <a:ea typeface="Poppins"/>
              </a:rPr>
              <a:t>Fungsi probabilitas untuk setiap observasi adalah diberikan di atas. Dimana jika y = 0 maka 𝑓(𝑦) = 1 − 𝜋 dan jika y = 1 maka 𝑓(𝑦) = 𝜋.</a:t>
            </a:r>
          </a:p>
        </p:txBody>
      </p:sp>
      <p:sp>
        <p:nvSpPr>
          <p:cNvPr id="14" name="TextBox 14"/>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2769749" y="3388858"/>
            <a:ext cx="4926625" cy="940063"/>
          </a:xfrm>
          <a:custGeom>
            <a:avLst/>
            <a:gdLst/>
            <a:ahLst/>
            <a:cxnLst/>
            <a:rect l="l" t="t" r="r" b="b"/>
            <a:pathLst>
              <a:path w="4926625" h="940063">
                <a:moveTo>
                  <a:pt x="0" y="0"/>
                </a:moveTo>
                <a:lnTo>
                  <a:pt x="4926625" y="0"/>
                </a:lnTo>
                <a:lnTo>
                  <a:pt x="4926625" y="940063"/>
                </a:lnTo>
                <a:lnTo>
                  <a:pt x="0" y="940063"/>
                </a:lnTo>
                <a:lnTo>
                  <a:pt x="0" y="0"/>
                </a:lnTo>
                <a:close/>
              </a:path>
            </a:pathLst>
          </a:custGeom>
          <a:blipFill>
            <a:blip r:embed="rId2"/>
            <a:stretch>
              <a:fillRect/>
            </a:stretch>
          </a:blipFill>
        </p:spPr>
        <p:txBody>
          <a:bodyPr/>
          <a:lstStyle/>
          <a:p>
            <a:endParaRPr lang="en-ID"/>
          </a:p>
        </p:txBody>
      </p:sp>
      <p:sp>
        <p:nvSpPr>
          <p:cNvPr id="3" name="Freeform 3"/>
          <p:cNvSpPr/>
          <p:nvPr/>
        </p:nvSpPr>
        <p:spPr>
          <a:xfrm>
            <a:off x="11347219" y="3866180"/>
            <a:ext cx="4886529" cy="3792207"/>
          </a:xfrm>
          <a:custGeom>
            <a:avLst/>
            <a:gdLst/>
            <a:ahLst/>
            <a:cxnLst/>
            <a:rect l="l" t="t" r="r" b="b"/>
            <a:pathLst>
              <a:path w="4886529" h="3792207">
                <a:moveTo>
                  <a:pt x="0" y="0"/>
                </a:moveTo>
                <a:lnTo>
                  <a:pt x="4886529" y="0"/>
                </a:lnTo>
                <a:lnTo>
                  <a:pt x="4886529" y="3792207"/>
                </a:lnTo>
                <a:lnTo>
                  <a:pt x="0" y="3792207"/>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2331788" y="2121498"/>
            <a:ext cx="6937633" cy="968375"/>
          </a:xfrm>
          <a:prstGeom prst="rect">
            <a:avLst/>
          </a:prstGeom>
        </p:spPr>
        <p:txBody>
          <a:bodyPr lIns="0" tIns="0" rIns="0" bIns="0" rtlCol="0" anchor="t">
            <a:spAutoFit/>
          </a:bodyPr>
          <a:lstStyle/>
          <a:p>
            <a:pPr marL="431801" lvl="1" indent="-215900" algn="just">
              <a:lnSpc>
                <a:spcPts val="2500"/>
              </a:lnSpc>
              <a:buFont typeface="Arial"/>
              <a:buChar char="•"/>
            </a:pPr>
            <a:r>
              <a:rPr lang="en-US" sz="2000" spc="-20">
                <a:solidFill>
                  <a:srgbClr val="000000"/>
                </a:solidFill>
                <a:latin typeface="Poppins"/>
              </a:rPr>
              <a:t>Akurasi mengukur persentase prediksi yang benar dari keseluruhan prediksi yang dibuat oleh model.</a:t>
            </a:r>
          </a:p>
          <a:p>
            <a:pPr marL="431801" lvl="1" indent="-215900" algn="just">
              <a:lnSpc>
                <a:spcPts val="2500"/>
              </a:lnSpc>
              <a:buFont typeface="Arial"/>
              <a:buChar char="•"/>
            </a:pPr>
            <a:r>
              <a:rPr lang="en-US" sz="2000" spc="-20">
                <a:solidFill>
                  <a:srgbClr val="000000"/>
                </a:solidFill>
                <a:latin typeface="Poppins"/>
              </a:rPr>
              <a:t>Persamaan akurasi</a:t>
            </a:r>
          </a:p>
        </p:txBody>
      </p:sp>
      <p:sp>
        <p:nvSpPr>
          <p:cNvPr id="5" name="TextBox 5"/>
          <p:cNvSpPr txBox="1"/>
          <p:nvPr/>
        </p:nvSpPr>
        <p:spPr>
          <a:xfrm>
            <a:off x="2331788" y="4589805"/>
            <a:ext cx="6937633" cy="3482975"/>
          </a:xfrm>
          <a:prstGeom prst="rect">
            <a:avLst/>
          </a:prstGeom>
        </p:spPr>
        <p:txBody>
          <a:bodyPr lIns="0" tIns="0" rIns="0" bIns="0" rtlCol="0" anchor="t">
            <a:spAutoFit/>
          </a:bodyPr>
          <a:lstStyle/>
          <a:p>
            <a:pPr marL="431801" lvl="1" indent="-215900" algn="just">
              <a:lnSpc>
                <a:spcPts val="2500"/>
              </a:lnSpc>
              <a:buFont typeface="Arial"/>
              <a:buChar char="•"/>
            </a:pPr>
            <a:r>
              <a:rPr lang="en-US" sz="2000" spc="-20">
                <a:solidFill>
                  <a:srgbClr val="000000"/>
                </a:solidFill>
                <a:latin typeface="Poppins"/>
              </a:rPr>
              <a:t>True Positive (TP) adalah jumlah contoh dari kelas positif yang benar-benar diklasifikasikan sebagai positif</a:t>
            </a:r>
          </a:p>
          <a:p>
            <a:pPr marL="431801" lvl="1" indent="-215900" algn="just">
              <a:lnSpc>
                <a:spcPts val="2500"/>
              </a:lnSpc>
              <a:buFont typeface="Arial"/>
              <a:buChar char="•"/>
            </a:pPr>
            <a:r>
              <a:rPr lang="en-US" sz="2000" spc="-20">
                <a:solidFill>
                  <a:srgbClr val="000000"/>
                </a:solidFill>
                <a:latin typeface="Poppins"/>
              </a:rPr>
              <a:t>True Negative (TN) adalah jumlah contoh dari kelas negatif yang benar-benar diklasifikasikan sebagai negatif</a:t>
            </a:r>
          </a:p>
          <a:p>
            <a:pPr marL="431801" lvl="1" indent="-215900" algn="just">
              <a:lnSpc>
                <a:spcPts val="2500"/>
              </a:lnSpc>
              <a:buFont typeface="Arial"/>
              <a:buChar char="•"/>
            </a:pPr>
            <a:r>
              <a:rPr lang="en-US" sz="2000" spc="-20">
                <a:solidFill>
                  <a:srgbClr val="000000"/>
                </a:solidFill>
                <a:latin typeface="Poppins"/>
              </a:rPr>
              <a:t>False Positive (FP) adalah jumlah contoh dari kelas negatif yang salah diklasifikasikan sebagai positif,</a:t>
            </a:r>
          </a:p>
          <a:p>
            <a:pPr marL="431801" lvl="1" indent="-215900" algn="just">
              <a:lnSpc>
                <a:spcPts val="2500"/>
              </a:lnSpc>
              <a:buFont typeface="Arial"/>
              <a:buChar char="•"/>
            </a:pPr>
            <a:r>
              <a:rPr lang="en-US" sz="2000" spc="-20">
                <a:solidFill>
                  <a:srgbClr val="000000"/>
                </a:solidFill>
                <a:latin typeface="Poppins"/>
              </a:rPr>
              <a:t>False Negative (FN) adalah jumlah contoh dari kelas positif yang salah diklasifikasikan sebagai negatif</a:t>
            </a:r>
          </a:p>
        </p:txBody>
      </p:sp>
      <p:sp>
        <p:nvSpPr>
          <p:cNvPr id="6" name="TextBox 6"/>
          <p:cNvSpPr txBox="1"/>
          <p:nvPr/>
        </p:nvSpPr>
        <p:spPr>
          <a:xfrm>
            <a:off x="10321667" y="2159618"/>
            <a:ext cx="6937633" cy="1597025"/>
          </a:xfrm>
          <a:prstGeom prst="rect">
            <a:avLst/>
          </a:prstGeom>
        </p:spPr>
        <p:txBody>
          <a:bodyPr lIns="0" tIns="0" rIns="0" bIns="0" rtlCol="0" anchor="t">
            <a:spAutoFit/>
          </a:bodyPr>
          <a:lstStyle/>
          <a:p>
            <a:pPr marL="431801" lvl="1" indent="-215900" algn="just">
              <a:lnSpc>
                <a:spcPts val="2500"/>
              </a:lnSpc>
              <a:buFont typeface="Arial"/>
              <a:buChar char="•"/>
            </a:pPr>
            <a:r>
              <a:rPr lang="en-US" sz="2000" spc="-20">
                <a:solidFill>
                  <a:srgbClr val="1B1A1A"/>
                </a:solidFill>
                <a:latin typeface="Poppins"/>
              </a:rPr>
              <a:t>ROC-AUC mengukur kemampuan model untuk membedakan antara kelas positif dan negatif</a:t>
            </a:r>
          </a:p>
          <a:p>
            <a:pPr marL="431801" lvl="1" indent="-215900" algn="just">
              <a:lnSpc>
                <a:spcPts val="2500"/>
              </a:lnSpc>
              <a:buFont typeface="Arial"/>
              <a:buChar char="•"/>
            </a:pPr>
            <a:r>
              <a:rPr lang="en-US" sz="2000" spc="-20">
                <a:solidFill>
                  <a:srgbClr val="1B1A1A"/>
                </a:solidFill>
                <a:latin typeface="Poppins"/>
              </a:rPr>
              <a:t>ROC adalah plot dari True Positive Rate (TPR) dengan False Positive Rate (FPR) pada berbagai ambang batas (threshold)</a:t>
            </a:r>
          </a:p>
        </p:txBody>
      </p:sp>
      <p:sp>
        <p:nvSpPr>
          <p:cNvPr id="7" name="TextBox 7"/>
          <p:cNvSpPr txBox="1"/>
          <p:nvPr/>
        </p:nvSpPr>
        <p:spPr>
          <a:xfrm>
            <a:off x="10321667" y="7734587"/>
            <a:ext cx="6937633" cy="654050"/>
          </a:xfrm>
          <a:prstGeom prst="rect">
            <a:avLst/>
          </a:prstGeom>
        </p:spPr>
        <p:txBody>
          <a:bodyPr lIns="0" tIns="0" rIns="0" bIns="0" rtlCol="0" anchor="t">
            <a:spAutoFit/>
          </a:bodyPr>
          <a:lstStyle/>
          <a:p>
            <a:pPr marL="431801" lvl="1" indent="-215900" algn="just">
              <a:lnSpc>
                <a:spcPts val="2500"/>
              </a:lnSpc>
              <a:buFont typeface="Arial"/>
              <a:buChar char="•"/>
            </a:pPr>
            <a:r>
              <a:rPr lang="en-US" sz="2000" spc="-20">
                <a:solidFill>
                  <a:srgbClr val="1B1A1A"/>
                </a:solidFill>
                <a:latin typeface="Poppins"/>
              </a:rPr>
              <a:t>ROC-AUC lebih informatif daripada akurasi karena tidak terpengaruh oleh ketidakseimbangan kelas. </a:t>
            </a:r>
          </a:p>
        </p:txBody>
      </p:sp>
      <p:grpSp>
        <p:nvGrpSpPr>
          <p:cNvPr id="8" name="Group 8"/>
          <p:cNvGrpSpPr/>
          <p:nvPr/>
        </p:nvGrpSpPr>
        <p:grpSpPr>
          <a:xfrm>
            <a:off x="2463559" y="1444828"/>
            <a:ext cx="1997739" cy="486190"/>
            <a:chOff x="0" y="0"/>
            <a:chExt cx="673813" cy="163986"/>
          </a:xfrm>
        </p:grpSpPr>
        <p:sp>
          <p:nvSpPr>
            <p:cNvPr id="9" name="Freeform 9"/>
            <p:cNvSpPr/>
            <p:nvPr/>
          </p:nvSpPr>
          <p:spPr>
            <a:xfrm>
              <a:off x="0" y="0"/>
              <a:ext cx="673813" cy="163986"/>
            </a:xfrm>
            <a:custGeom>
              <a:avLst/>
              <a:gdLst/>
              <a:ahLst/>
              <a:cxnLst/>
              <a:rect l="l" t="t" r="r" b="b"/>
              <a:pathLst>
                <a:path w="673813" h="163986">
                  <a:moveTo>
                    <a:pt x="38753" y="0"/>
                  </a:moveTo>
                  <a:lnTo>
                    <a:pt x="635059" y="0"/>
                  </a:lnTo>
                  <a:cubicBezTo>
                    <a:pt x="645337" y="0"/>
                    <a:pt x="655194" y="4083"/>
                    <a:pt x="662462" y="11351"/>
                  </a:cubicBezTo>
                  <a:cubicBezTo>
                    <a:pt x="669730" y="18618"/>
                    <a:pt x="673813" y="28475"/>
                    <a:pt x="673813" y="38753"/>
                  </a:cubicBezTo>
                  <a:lnTo>
                    <a:pt x="673813" y="125232"/>
                  </a:lnTo>
                  <a:cubicBezTo>
                    <a:pt x="673813" y="135510"/>
                    <a:pt x="669730" y="145367"/>
                    <a:pt x="662462" y="152635"/>
                  </a:cubicBezTo>
                  <a:cubicBezTo>
                    <a:pt x="655194" y="159903"/>
                    <a:pt x="645337" y="163986"/>
                    <a:pt x="635059" y="163986"/>
                  </a:cubicBezTo>
                  <a:lnTo>
                    <a:pt x="38753" y="163986"/>
                  </a:lnTo>
                  <a:cubicBezTo>
                    <a:pt x="28475" y="163986"/>
                    <a:pt x="18618" y="159903"/>
                    <a:pt x="11351" y="152635"/>
                  </a:cubicBezTo>
                  <a:cubicBezTo>
                    <a:pt x="4083" y="145367"/>
                    <a:pt x="0" y="135510"/>
                    <a:pt x="0" y="125232"/>
                  </a:cubicBezTo>
                  <a:lnTo>
                    <a:pt x="0" y="38753"/>
                  </a:lnTo>
                  <a:cubicBezTo>
                    <a:pt x="0" y="28475"/>
                    <a:pt x="4083" y="18618"/>
                    <a:pt x="11351" y="11351"/>
                  </a:cubicBezTo>
                  <a:cubicBezTo>
                    <a:pt x="18618" y="4083"/>
                    <a:pt x="28475" y="0"/>
                    <a:pt x="38753" y="0"/>
                  </a:cubicBezTo>
                  <a:close/>
                </a:path>
              </a:pathLst>
            </a:custGeom>
            <a:solidFill>
              <a:srgbClr val="26486A"/>
            </a:solidFill>
          </p:spPr>
          <p:txBody>
            <a:bodyPr/>
            <a:lstStyle/>
            <a:p>
              <a:endParaRPr lang="en-ID"/>
            </a:p>
          </p:txBody>
        </p:sp>
        <p:sp>
          <p:nvSpPr>
            <p:cNvPr id="10" name="TextBox 10"/>
            <p:cNvSpPr txBox="1"/>
            <p:nvPr/>
          </p:nvSpPr>
          <p:spPr>
            <a:xfrm>
              <a:off x="0" y="-57150"/>
              <a:ext cx="673813" cy="221136"/>
            </a:xfrm>
            <a:prstGeom prst="rect">
              <a:avLst/>
            </a:prstGeom>
          </p:spPr>
          <p:txBody>
            <a:bodyPr lIns="39668" tIns="39668" rIns="39668" bIns="39668" rtlCol="0" anchor="ctr"/>
            <a:lstStyle/>
            <a:p>
              <a:pPr algn="ctr">
                <a:lnSpc>
                  <a:spcPts val="2660"/>
                </a:lnSpc>
              </a:pPr>
              <a:endParaRPr/>
            </a:p>
          </p:txBody>
        </p:sp>
      </p:grpSp>
      <p:sp>
        <p:nvSpPr>
          <p:cNvPr id="11" name="TextBox 11"/>
          <p:cNvSpPr txBox="1"/>
          <p:nvPr/>
        </p:nvSpPr>
        <p:spPr>
          <a:xfrm>
            <a:off x="2826239" y="1425966"/>
            <a:ext cx="1272378"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Akurasi</a:t>
            </a:r>
          </a:p>
        </p:txBody>
      </p:sp>
      <p:grpSp>
        <p:nvGrpSpPr>
          <p:cNvPr id="12" name="Group 12"/>
          <p:cNvGrpSpPr/>
          <p:nvPr/>
        </p:nvGrpSpPr>
        <p:grpSpPr>
          <a:xfrm>
            <a:off x="10125109" y="1444828"/>
            <a:ext cx="1997739" cy="486190"/>
            <a:chOff x="0" y="0"/>
            <a:chExt cx="673813" cy="163986"/>
          </a:xfrm>
        </p:grpSpPr>
        <p:sp>
          <p:nvSpPr>
            <p:cNvPr id="13" name="Freeform 13"/>
            <p:cNvSpPr/>
            <p:nvPr/>
          </p:nvSpPr>
          <p:spPr>
            <a:xfrm>
              <a:off x="0" y="0"/>
              <a:ext cx="673813" cy="163986"/>
            </a:xfrm>
            <a:custGeom>
              <a:avLst/>
              <a:gdLst/>
              <a:ahLst/>
              <a:cxnLst/>
              <a:rect l="l" t="t" r="r" b="b"/>
              <a:pathLst>
                <a:path w="673813" h="163986">
                  <a:moveTo>
                    <a:pt x="38753" y="0"/>
                  </a:moveTo>
                  <a:lnTo>
                    <a:pt x="635059" y="0"/>
                  </a:lnTo>
                  <a:cubicBezTo>
                    <a:pt x="645337" y="0"/>
                    <a:pt x="655194" y="4083"/>
                    <a:pt x="662462" y="11351"/>
                  </a:cubicBezTo>
                  <a:cubicBezTo>
                    <a:pt x="669730" y="18618"/>
                    <a:pt x="673813" y="28475"/>
                    <a:pt x="673813" y="38753"/>
                  </a:cubicBezTo>
                  <a:lnTo>
                    <a:pt x="673813" y="125232"/>
                  </a:lnTo>
                  <a:cubicBezTo>
                    <a:pt x="673813" y="135510"/>
                    <a:pt x="669730" y="145367"/>
                    <a:pt x="662462" y="152635"/>
                  </a:cubicBezTo>
                  <a:cubicBezTo>
                    <a:pt x="655194" y="159903"/>
                    <a:pt x="645337" y="163986"/>
                    <a:pt x="635059" y="163986"/>
                  </a:cubicBezTo>
                  <a:lnTo>
                    <a:pt x="38753" y="163986"/>
                  </a:lnTo>
                  <a:cubicBezTo>
                    <a:pt x="28475" y="163986"/>
                    <a:pt x="18618" y="159903"/>
                    <a:pt x="11351" y="152635"/>
                  </a:cubicBezTo>
                  <a:cubicBezTo>
                    <a:pt x="4083" y="145367"/>
                    <a:pt x="0" y="135510"/>
                    <a:pt x="0" y="125232"/>
                  </a:cubicBezTo>
                  <a:lnTo>
                    <a:pt x="0" y="38753"/>
                  </a:lnTo>
                  <a:cubicBezTo>
                    <a:pt x="0" y="28475"/>
                    <a:pt x="4083" y="18618"/>
                    <a:pt x="11351" y="11351"/>
                  </a:cubicBezTo>
                  <a:cubicBezTo>
                    <a:pt x="18618" y="4083"/>
                    <a:pt x="28475" y="0"/>
                    <a:pt x="38753" y="0"/>
                  </a:cubicBezTo>
                  <a:close/>
                </a:path>
              </a:pathLst>
            </a:custGeom>
            <a:solidFill>
              <a:srgbClr val="26486A"/>
            </a:solidFill>
          </p:spPr>
          <p:txBody>
            <a:bodyPr/>
            <a:lstStyle/>
            <a:p>
              <a:endParaRPr lang="en-ID"/>
            </a:p>
          </p:txBody>
        </p:sp>
        <p:sp>
          <p:nvSpPr>
            <p:cNvPr id="14" name="TextBox 14"/>
            <p:cNvSpPr txBox="1"/>
            <p:nvPr/>
          </p:nvSpPr>
          <p:spPr>
            <a:xfrm>
              <a:off x="0" y="-57150"/>
              <a:ext cx="673813" cy="221136"/>
            </a:xfrm>
            <a:prstGeom prst="rect">
              <a:avLst/>
            </a:prstGeom>
          </p:spPr>
          <p:txBody>
            <a:bodyPr lIns="39668" tIns="39668" rIns="39668" bIns="39668" rtlCol="0" anchor="ctr"/>
            <a:lstStyle/>
            <a:p>
              <a:pPr algn="ctr">
                <a:lnSpc>
                  <a:spcPts val="2660"/>
                </a:lnSpc>
              </a:pPr>
              <a:endParaRPr/>
            </a:p>
          </p:txBody>
        </p:sp>
      </p:grpSp>
      <p:sp>
        <p:nvSpPr>
          <p:cNvPr id="15" name="TextBox 15"/>
          <p:cNvSpPr txBox="1"/>
          <p:nvPr/>
        </p:nvSpPr>
        <p:spPr>
          <a:xfrm>
            <a:off x="10306450" y="1425966"/>
            <a:ext cx="1635058"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ROC-AUC</a:t>
            </a:r>
          </a:p>
        </p:txBody>
      </p:sp>
      <p:sp>
        <p:nvSpPr>
          <p:cNvPr id="16" name="AutoShape 16"/>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17" name="TextBox 17"/>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err="1">
                  <a:solidFill>
                    <a:srgbClr val="FFFFFF"/>
                  </a:solidFill>
                  <a:latin typeface="Poppins Bold"/>
                </a:rPr>
                <a:t>Metodologi</a:t>
              </a:r>
              <a:endParaRPr lang="en-US" sz="8799" dirty="0">
                <a:solidFill>
                  <a:srgbClr val="FFFFFF"/>
                </a:solidFill>
                <a:latin typeface="Poppins Bol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Freeform 3"/>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4" name="Group 4"/>
          <p:cNvGrpSpPr/>
          <p:nvPr/>
        </p:nvGrpSpPr>
        <p:grpSpPr>
          <a:xfrm>
            <a:off x="427089" y="1266078"/>
            <a:ext cx="17346561" cy="2195401"/>
            <a:chOff x="0" y="0"/>
            <a:chExt cx="4568641" cy="578213"/>
          </a:xfrm>
        </p:grpSpPr>
        <p:sp>
          <p:nvSpPr>
            <p:cNvPr id="5" name="Freeform 5"/>
            <p:cNvSpPr/>
            <p:nvPr/>
          </p:nvSpPr>
          <p:spPr>
            <a:xfrm>
              <a:off x="0" y="0"/>
              <a:ext cx="4568642" cy="578213"/>
            </a:xfrm>
            <a:custGeom>
              <a:avLst/>
              <a:gdLst/>
              <a:ahLst/>
              <a:cxnLst/>
              <a:rect l="l" t="t" r="r" b="b"/>
              <a:pathLst>
                <a:path w="4568642" h="578213">
                  <a:moveTo>
                    <a:pt x="7141" y="0"/>
                  </a:moveTo>
                  <a:lnTo>
                    <a:pt x="4561501" y="0"/>
                  </a:lnTo>
                  <a:cubicBezTo>
                    <a:pt x="4563395" y="0"/>
                    <a:pt x="4565211" y="752"/>
                    <a:pt x="4566550" y="2092"/>
                  </a:cubicBezTo>
                  <a:cubicBezTo>
                    <a:pt x="4567889" y="3431"/>
                    <a:pt x="4568642" y="5247"/>
                    <a:pt x="4568642" y="7141"/>
                  </a:cubicBezTo>
                  <a:lnTo>
                    <a:pt x="4568642" y="571072"/>
                  </a:lnTo>
                  <a:cubicBezTo>
                    <a:pt x="4568642" y="575016"/>
                    <a:pt x="4565445" y="578213"/>
                    <a:pt x="4561501" y="578213"/>
                  </a:cubicBezTo>
                  <a:lnTo>
                    <a:pt x="7141" y="578213"/>
                  </a:lnTo>
                  <a:cubicBezTo>
                    <a:pt x="3197" y="578213"/>
                    <a:pt x="0" y="575016"/>
                    <a:pt x="0" y="571072"/>
                  </a:cubicBezTo>
                  <a:lnTo>
                    <a:pt x="0" y="7141"/>
                  </a:lnTo>
                  <a:cubicBezTo>
                    <a:pt x="0" y="5247"/>
                    <a:pt x="752" y="3431"/>
                    <a:pt x="2092" y="2092"/>
                  </a:cubicBezTo>
                  <a:cubicBezTo>
                    <a:pt x="3431" y="752"/>
                    <a:pt x="5247" y="0"/>
                    <a:pt x="7141" y="0"/>
                  </a:cubicBezTo>
                  <a:close/>
                </a:path>
              </a:pathLst>
            </a:custGeom>
            <a:solidFill>
              <a:srgbClr val="FFFFFB">
                <a:alpha val="82745"/>
              </a:srgbClr>
            </a:solidFill>
            <a:ln w="19050" cap="sq">
              <a:solidFill>
                <a:srgbClr val="2B2B2B">
                  <a:alpha val="82745"/>
                </a:srgbClr>
              </a:solidFill>
              <a:prstDash val="solid"/>
              <a:miter/>
            </a:ln>
          </p:spPr>
          <p:txBody>
            <a:bodyPr/>
            <a:lstStyle/>
            <a:p>
              <a:endParaRPr lang="en-ID"/>
            </a:p>
          </p:txBody>
        </p:sp>
        <p:sp>
          <p:nvSpPr>
            <p:cNvPr id="6" name="TextBox 6"/>
            <p:cNvSpPr txBox="1"/>
            <p:nvPr/>
          </p:nvSpPr>
          <p:spPr>
            <a:xfrm>
              <a:off x="0" y="-57150"/>
              <a:ext cx="4568641" cy="63536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51773" y="1373689"/>
            <a:ext cx="2879598" cy="486190"/>
            <a:chOff x="0" y="0"/>
            <a:chExt cx="3839463" cy="648253"/>
          </a:xfrm>
        </p:grpSpPr>
        <p:grpSp>
          <p:nvGrpSpPr>
            <p:cNvPr id="8" name="Group 8"/>
            <p:cNvGrpSpPr/>
            <p:nvPr/>
          </p:nvGrpSpPr>
          <p:grpSpPr>
            <a:xfrm>
              <a:off x="0" y="0"/>
              <a:ext cx="3839463" cy="648253"/>
              <a:chOff x="0" y="0"/>
              <a:chExt cx="971253" cy="163986"/>
            </a:xfrm>
          </p:grpSpPr>
          <p:sp>
            <p:nvSpPr>
              <p:cNvPr id="9" name="Freeform 9"/>
              <p:cNvSpPr/>
              <p:nvPr/>
            </p:nvSpPr>
            <p:spPr>
              <a:xfrm>
                <a:off x="0" y="0"/>
                <a:ext cx="971253" cy="163986"/>
              </a:xfrm>
              <a:custGeom>
                <a:avLst/>
                <a:gdLst/>
                <a:ahLst/>
                <a:cxnLst/>
                <a:rect l="l" t="t" r="r" b="b"/>
                <a:pathLst>
                  <a:path w="971253" h="163986">
                    <a:moveTo>
                      <a:pt x="26885" y="0"/>
                    </a:moveTo>
                    <a:lnTo>
                      <a:pt x="944367" y="0"/>
                    </a:lnTo>
                    <a:cubicBezTo>
                      <a:pt x="951498" y="0"/>
                      <a:pt x="958336" y="2833"/>
                      <a:pt x="963378" y="7875"/>
                    </a:cubicBezTo>
                    <a:cubicBezTo>
                      <a:pt x="968420" y="12917"/>
                      <a:pt x="971253" y="19755"/>
                      <a:pt x="971253" y="26885"/>
                    </a:cubicBezTo>
                    <a:lnTo>
                      <a:pt x="971253" y="137100"/>
                    </a:lnTo>
                    <a:cubicBezTo>
                      <a:pt x="971253" y="144231"/>
                      <a:pt x="968420" y="151069"/>
                      <a:pt x="963378" y="156111"/>
                    </a:cubicBezTo>
                    <a:cubicBezTo>
                      <a:pt x="958336" y="161153"/>
                      <a:pt x="951498" y="163986"/>
                      <a:pt x="944367" y="163986"/>
                    </a:cubicBezTo>
                    <a:lnTo>
                      <a:pt x="26885" y="163986"/>
                    </a:lnTo>
                    <a:cubicBezTo>
                      <a:pt x="19755" y="163986"/>
                      <a:pt x="12917" y="161153"/>
                      <a:pt x="7875" y="156111"/>
                    </a:cubicBezTo>
                    <a:cubicBezTo>
                      <a:pt x="2833" y="151069"/>
                      <a:pt x="0" y="144231"/>
                      <a:pt x="0" y="137100"/>
                    </a:cubicBezTo>
                    <a:lnTo>
                      <a:pt x="0" y="26885"/>
                    </a:lnTo>
                    <a:cubicBezTo>
                      <a:pt x="0" y="19755"/>
                      <a:pt x="2833" y="12917"/>
                      <a:pt x="7875" y="7875"/>
                    </a:cubicBezTo>
                    <a:cubicBezTo>
                      <a:pt x="12917" y="2833"/>
                      <a:pt x="19755" y="0"/>
                      <a:pt x="26885" y="0"/>
                    </a:cubicBezTo>
                    <a:close/>
                  </a:path>
                </a:pathLst>
              </a:custGeom>
              <a:solidFill>
                <a:srgbClr val="26486A"/>
              </a:solidFill>
            </p:spPr>
            <p:txBody>
              <a:bodyPr/>
              <a:lstStyle/>
              <a:p>
                <a:endParaRPr lang="en-ID"/>
              </a:p>
            </p:txBody>
          </p:sp>
          <p:sp>
            <p:nvSpPr>
              <p:cNvPr id="10" name="TextBox 10"/>
              <p:cNvSpPr txBox="1"/>
              <p:nvPr/>
            </p:nvSpPr>
            <p:spPr>
              <a:xfrm>
                <a:off x="0" y="-57150"/>
                <a:ext cx="971253" cy="221136"/>
              </a:xfrm>
              <a:prstGeom prst="rect">
                <a:avLst/>
              </a:prstGeom>
            </p:spPr>
            <p:txBody>
              <a:bodyPr lIns="39668" tIns="39668" rIns="39668" bIns="39668" rtlCol="0" anchor="ctr"/>
              <a:lstStyle/>
              <a:p>
                <a:pPr algn="ctr">
                  <a:lnSpc>
                    <a:spcPts val="2660"/>
                  </a:lnSpc>
                </a:pPr>
                <a:endParaRPr/>
              </a:p>
            </p:txBody>
          </p:sp>
        </p:grpSp>
        <p:sp>
          <p:nvSpPr>
            <p:cNvPr id="11" name="TextBox 11"/>
            <p:cNvSpPr txBox="1"/>
            <p:nvPr/>
          </p:nvSpPr>
          <p:spPr>
            <a:xfrm>
              <a:off x="122502" y="-7793"/>
              <a:ext cx="3594459"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a:rPr>
                <a:t>Sumber Data</a:t>
              </a:r>
            </a:p>
          </p:txBody>
        </p:sp>
      </p:grpSp>
      <p:grpSp>
        <p:nvGrpSpPr>
          <p:cNvPr id="12" name="Group 12"/>
          <p:cNvGrpSpPr/>
          <p:nvPr/>
        </p:nvGrpSpPr>
        <p:grpSpPr>
          <a:xfrm>
            <a:off x="427089" y="3747230"/>
            <a:ext cx="10985109" cy="5932614"/>
            <a:chOff x="0" y="0"/>
            <a:chExt cx="2893197" cy="1562499"/>
          </a:xfrm>
        </p:grpSpPr>
        <p:sp>
          <p:nvSpPr>
            <p:cNvPr id="13" name="Freeform 13"/>
            <p:cNvSpPr/>
            <p:nvPr/>
          </p:nvSpPr>
          <p:spPr>
            <a:xfrm>
              <a:off x="0" y="0"/>
              <a:ext cx="2893197" cy="1562499"/>
            </a:xfrm>
            <a:custGeom>
              <a:avLst/>
              <a:gdLst/>
              <a:ahLst/>
              <a:cxnLst/>
              <a:rect l="l" t="t" r="r" b="b"/>
              <a:pathLst>
                <a:path w="2893197" h="1562499">
                  <a:moveTo>
                    <a:pt x="11276" y="0"/>
                  </a:moveTo>
                  <a:lnTo>
                    <a:pt x="2881921" y="0"/>
                  </a:lnTo>
                  <a:cubicBezTo>
                    <a:pt x="2888149" y="0"/>
                    <a:pt x="2893197" y="5049"/>
                    <a:pt x="2893197" y="11276"/>
                  </a:cubicBezTo>
                  <a:lnTo>
                    <a:pt x="2893197" y="1551223"/>
                  </a:lnTo>
                  <a:cubicBezTo>
                    <a:pt x="2893197" y="1557451"/>
                    <a:pt x="2888149" y="1562499"/>
                    <a:pt x="2881921" y="1562499"/>
                  </a:cubicBezTo>
                  <a:lnTo>
                    <a:pt x="11276" y="1562499"/>
                  </a:lnTo>
                  <a:cubicBezTo>
                    <a:pt x="5049" y="1562499"/>
                    <a:pt x="0" y="1557451"/>
                    <a:pt x="0" y="1551223"/>
                  </a:cubicBezTo>
                  <a:lnTo>
                    <a:pt x="0" y="11276"/>
                  </a:lnTo>
                  <a:cubicBezTo>
                    <a:pt x="0" y="5049"/>
                    <a:pt x="5049" y="0"/>
                    <a:pt x="11276" y="0"/>
                  </a:cubicBezTo>
                  <a:close/>
                </a:path>
              </a:pathLst>
            </a:custGeom>
            <a:solidFill>
              <a:srgbClr val="FFFFFB">
                <a:alpha val="82745"/>
              </a:srgbClr>
            </a:solidFill>
            <a:ln w="19050" cap="sq">
              <a:solidFill>
                <a:srgbClr val="2B2B2B">
                  <a:alpha val="82745"/>
                </a:srgbClr>
              </a:solidFill>
              <a:prstDash val="solid"/>
              <a:miter/>
            </a:ln>
          </p:spPr>
          <p:txBody>
            <a:bodyPr/>
            <a:lstStyle/>
            <a:p>
              <a:endParaRPr lang="en-ID"/>
            </a:p>
          </p:txBody>
        </p:sp>
        <p:sp>
          <p:nvSpPr>
            <p:cNvPr id="14" name="TextBox 14"/>
            <p:cNvSpPr txBox="1"/>
            <p:nvPr/>
          </p:nvSpPr>
          <p:spPr>
            <a:xfrm>
              <a:off x="0" y="-57150"/>
              <a:ext cx="2893197" cy="1619649"/>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1773" y="3854840"/>
            <a:ext cx="1654077" cy="477779"/>
            <a:chOff x="0" y="0"/>
            <a:chExt cx="2205436" cy="637038"/>
          </a:xfrm>
        </p:grpSpPr>
        <p:grpSp>
          <p:nvGrpSpPr>
            <p:cNvPr id="16" name="Group 16"/>
            <p:cNvGrpSpPr/>
            <p:nvPr/>
          </p:nvGrpSpPr>
          <p:grpSpPr>
            <a:xfrm>
              <a:off x="0" y="0"/>
              <a:ext cx="2205436" cy="637038"/>
              <a:chOff x="0" y="0"/>
              <a:chExt cx="557900" cy="161149"/>
            </a:xfrm>
          </p:grpSpPr>
          <p:sp>
            <p:nvSpPr>
              <p:cNvPr id="17" name="Freeform 17"/>
              <p:cNvSpPr/>
              <p:nvPr/>
            </p:nvSpPr>
            <p:spPr>
              <a:xfrm>
                <a:off x="0" y="0"/>
                <a:ext cx="557900" cy="161149"/>
              </a:xfrm>
              <a:custGeom>
                <a:avLst/>
                <a:gdLst/>
                <a:ahLst/>
                <a:cxnLst/>
                <a:rect l="l" t="t" r="r" b="b"/>
                <a:pathLst>
                  <a:path w="557900" h="161149">
                    <a:moveTo>
                      <a:pt x="46805" y="0"/>
                    </a:moveTo>
                    <a:lnTo>
                      <a:pt x="511095" y="0"/>
                    </a:lnTo>
                    <a:cubicBezTo>
                      <a:pt x="536945" y="0"/>
                      <a:pt x="557900" y="20955"/>
                      <a:pt x="557900" y="46805"/>
                    </a:cubicBezTo>
                    <a:lnTo>
                      <a:pt x="557900" y="114344"/>
                    </a:lnTo>
                    <a:cubicBezTo>
                      <a:pt x="557900" y="126757"/>
                      <a:pt x="552969" y="138662"/>
                      <a:pt x="544191" y="147440"/>
                    </a:cubicBezTo>
                    <a:cubicBezTo>
                      <a:pt x="535413" y="156218"/>
                      <a:pt x="523508" y="161149"/>
                      <a:pt x="511095" y="161149"/>
                    </a:cubicBezTo>
                    <a:lnTo>
                      <a:pt x="46805" y="161149"/>
                    </a:lnTo>
                    <a:cubicBezTo>
                      <a:pt x="34392" y="161149"/>
                      <a:pt x="22487" y="156218"/>
                      <a:pt x="13709" y="147440"/>
                    </a:cubicBezTo>
                    <a:cubicBezTo>
                      <a:pt x="4931" y="138662"/>
                      <a:pt x="0" y="126757"/>
                      <a:pt x="0" y="114344"/>
                    </a:cubicBezTo>
                    <a:lnTo>
                      <a:pt x="0" y="46805"/>
                    </a:lnTo>
                    <a:cubicBezTo>
                      <a:pt x="0" y="34392"/>
                      <a:pt x="4931" y="22487"/>
                      <a:pt x="13709" y="13709"/>
                    </a:cubicBezTo>
                    <a:cubicBezTo>
                      <a:pt x="22487" y="4931"/>
                      <a:pt x="34392" y="0"/>
                      <a:pt x="46805" y="0"/>
                    </a:cubicBezTo>
                    <a:close/>
                  </a:path>
                </a:pathLst>
              </a:custGeom>
              <a:solidFill>
                <a:srgbClr val="26486A"/>
              </a:solidFill>
            </p:spPr>
            <p:txBody>
              <a:bodyPr/>
              <a:lstStyle/>
              <a:p>
                <a:endParaRPr lang="en-ID"/>
              </a:p>
            </p:txBody>
          </p:sp>
          <p:sp>
            <p:nvSpPr>
              <p:cNvPr id="18" name="TextBox 18"/>
              <p:cNvSpPr txBox="1"/>
              <p:nvPr/>
            </p:nvSpPr>
            <p:spPr>
              <a:xfrm>
                <a:off x="0" y="-57150"/>
                <a:ext cx="557900" cy="218299"/>
              </a:xfrm>
              <a:prstGeom prst="rect">
                <a:avLst/>
              </a:prstGeom>
            </p:spPr>
            <p:txBody>
              <a:bodyPr lIns="39668" tIns="39668" rIns="39668" bIns="39668" rtlCol="0" anchor="ctr"/>
              <a:lstStyle/>
              <a:p>
                <a:pPr algn="ctr">
                  <a:lnSpc>
                    <a:spcPts val="2660"/>
                  </a:lnSpc>
                </a:pPr>
                <a:endParaRPr/>
              </a:p>
            </p:txBody>
          </p:sp>
        </p:grpSp>
        <p:sp>
          <p:nvSpPr>
            <p:cNvPr id="19" name="TextBox 19"/>
            <p:cNvSpPr txBox="1"/>
            <p:nvPr/>
          </p:nvSpPr>
          <p:spPr>
            <a:xfrm>
              <a:off x="335949" y="-13400"/>
              <a:ext cx="1533537"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a:rPr>
                <a:t>Data</a:t>
              </a:r>
            </a:p>
          </p:txBody>
        </p:sp>
      </p:grpSp>
      <p:grpSp>
        <p:nvGrpSpPr>
          <p:cNvPr id="20" name="Group 20"/>
          <p:cNvGrpSpPr/>
          <p:nvPr/>
        </p:nvGrpSpPr>
        <p:grpSpPr>
          <a:xfrm>
            <a:off x="11543933" y="3747230"/>
            <a:ext cx="6229717" cy="5932614"/>
            <a:chOff x="0" y="0"/>
            <a:chExt cx="1640749" cy="1562499"/>
          </a:xfrm>
        </p:grpSpPr>
        <p:sp>
          <p:nvSpPr>
            <p:cNvPr id="21" name="Freeform 21"/>
            <p:cNvSpPr/>
            <p:nvPr/>
          </p:nvSpPr>
          <p:spPr>
            <a:xfrm>
              <a:off x="0" y="0"/>
              <a:ext cx="1640748" cy="1562499"/>
            </a:xfrm>
            <a:custGeom>
              <a:avLst/>
              <a:gdLst/>
              <a:ahLst/>
              <a:cxnLst/>
              <a:rect l="l" t="t" r="r" b="b"/>
              <a:pathLst>
                <a:path w="1640748" h="1562499">
                  <a:moveTo>
                    <a:pt x="19884" y="0"/>
                  </a:moveTo>
                  <a:lnTo>
                    <a:pt x="1620865" y="0"/>
                  </a:lnTo>
                  <a:cubicBezTo>
                    <a:pt x="1631846" y="0"/>
                    <a:pt x="1640748" y="8902"/>
                    <a:pt x="1640748" y="19884"/>
                  </a:cubicBezTo>
                  <a:lnTo>
                    <a:pt x="1640748" y="1542615"/>
                  </a:lnTo>
                  <a:cubicBezTo>
                    <a:pt x="1640748" y="1553597"/>
                    <a:pt x="1631846" y="1562499"/>
                    <a:pt x="1620865" y="1562499"/>
                  </a:cubicBezTo>
                  <a:lnTo>
                    <a:pt x="19884" y="1562499"/>
                  </a:lnTo>
                  <a:cubicBezTo>
                    <a:pt x="8902" y="1562499"/>
                    <a:pt x="0" y="1553597"/>
                    <a:pt x="0" y="1542615"/>
                  </a:cubicBezTo>
                  <a:lnTo>
                    <a:pt x="0" y="19884"/>
                  </a:lnTo>
                  <a:cubicBezTo>
                    <a:pt x="0" y="8902"/>
                    <a:pt x="8902" y="0"/>
                    <a:pt x="19884" y="0"/>
                  </a:cubicBezTo>
                  <a:close/>
                </a:path>
              </a:pathLst>
            </a:custGeom>
            <a:solidFill>
              <a:srgbClr val="FFFFFB">
                <a:alpha val="82745"/>
              </a:srgbClr>
            </a:solidFill>
            <a:ln w="19050" cap="sq">
              <a:solidFill>
                <a:srgbClr val="2B2B2B">
                  <a:alpha val="82745"/>
                </a:srgbClr>
              </a:solidFill>
              <a:prstDash val="solid"/>
              <a:miter/>
            </a:ln>
          </p:spPr>
          <p:txBody>
            <a:bodyPr/>
            <a:lstStyle/>
            <a:p>
              <a:endParaRPr lang="en-ID"/>
            </a:p>
          </p:txBody>
        </p:sp>
        <p:sp>
          <p:nvSpPr>
            <p:cNvPr id="22" name="TextBox 22"/>
            <p:cNvSpPr txBox="1"/>
            <p:nvPr/>
          </p:nvSpPr>
          <p:spPr>
            <a:xfrm>
              <a:off x="0" y="-57150"/>
              <a:ext cx="1640749" cy="161964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1777169" y="3854840"/>
            <a:ext cx="2667527" cy="477779"/>
            <a:chOff x="0" y="0"/>
            <a:chExt cx="3556703" cy="637038"/>
          </a:xfrm>
        </p:grpSpPr>
        <p:grpSp>
          <p:nvGrpSpPr>
            <p:cNvPr id="24" name="Group 24"/>
            <p:cNvGrpSpPr/>
            <p:nvPr/>
          </p:nvGrpSpPr>
          <p:grpSpPr>
            <a:xfrm>
              <a:off x="0" y="0"/>
              <a:ext cx="3556703" cy="637038"/>
              <a:chOff x="0" y="0"/>
              <a:chExt cx="899724" cy="161149"/>
            </a:xfrm>
          </p:grpSpPr>
          <p:sp>
            <p:nvSpPr>
              <p:cNvPr id="25" name="Freeform 25"/>
              <p:cNvSpPr/>
              <p:nvPr/>
            </p:nvSpPr>
            <p:spPr>
              <a:xfrm>
                <a:off x="0" y="0"/>
                <a:ext cx="899724" cy="161149"/>
              </a:xfrm>
              <a:custGeom>
                <a:avLst/>
                <a:gdLst/>
                <a:ahLst/>
                <a:cxnLst/>
                <a:rect l="l" t="t" r="r" b="b"/>
                <a:pathLst>
                  <a:path w="899724" h="161149">
                    <a:moveTo>
                      <a:pt x="29023" y="0"/>
                    </a:moveTo>
                    <a:lnTo>
                      <a:pt x="870701" y="0"/>
                    </a:lnTo>
                    <a:cubicBezTo>
                      <a:pt x="878399" y="0"/>
                      <a:pt x="885781" y="3058"/>
                      <a:pt x="891224" y="8501"/>
                    </a:cubicBezTo>
                    <a:cubicBezTo>
                      <a:pt x="896666" y="13943"/>
                      <a:pt x="899724" y="21325"/>
                      <a:pt x="899724" y="29023"/>
                    </a:cubicBezTo>
                    <a:lnTo>
                      <a:pt x="899724" y="132126"/>
                    </a:lnTo>
                    <a:cubicBezTo>
                      <a:pt x="899724" y="148155"/>
                      <a:pt x="886730" y="161149"/>
                      <a:pt x="870701" y="161149"/>
                    </a:cubicBezTo>
                    <a:lnTo>
                      <a:pt x="29023" y="161149"/>
                    </a:lnTo>
                    <a:cubicBezTo>
                      <a:pt x="12994" y="161149"/>
                      <a:pt x="0" y="148155"/>
                      <a:pt x="0" y="132126"/>
                    </a:cubicBezTo>
                    <a:lnTo>
                      <a:pt x="0" y="29023"/>
                    </a:lnTo>
                    <a:cubicBezTo>
                      <a:pt x="0" y="12994"/>
                      <a:pt x="12994" y="0"/>
                      <a:pt x="29023" y="0"/>
                    </a:cubicBezTo>
                    <a:close/>
                  </a:path>
                </a:pathLst>
              </a:custGeom>
              <a:solidFill>
                <a:srgbClr val="26486A"/>
              </a:solidFill>
            </p:spPr>
            <p:txBody>
              <a:bodyPr/>
              <a:lstStyle/>
              <a:p>
                <a:endParaRPr lang="en-ID"/>
              </a:p>
            </p:txBody>
          </p:sp>
          <p:sp>
            <p:nvSpPr>
              <p:cNvPr id="26" name="TextBox 26"/>
              <p:cNvSpPr txBox="1"/>
              <p:nvPr/>
            </p:nvSpPr>
            <p:spPr>
              <a:xfrm>
                <a:off x="0" y="-57150"/>
                <a:ext cx="899724" cy="218299"/>
              </a:xfrm>
              <a:prstGeom prst="rect">
                <a:avLst/>
              </a:prstGeom>
            </p:spPr>
            <p:txBody>
              <a:bodyPr lIns="39668" tIns="39668" rIns="39668" bIns="39668" rtlCol="0" anchor="ctr"/>
              <a:lstStyle/>
              <a:p>
                <a:pPr algn="ctr">
                  <a:lnSpc>
                    <a:spcPts val="2660"/>
                  </a:lnSpc>
                </a:pPr>
                <a:endParaRPr/>
              </a:p>
            </p:txBody>
          </p:sp>
        </p:grpSp>
        <p:sp>
          <p:nvSpPr>
            <p:cNvPr id="27" name="TextBox 27"/>
            <p:cNvSpPr txBox="1"/>
            <p:nvPr/>
          </p:nvSpPr>
          <p:spPr>
            <a:xfrm>
              <a:off x="541785" y="-13400"/>
              <a:ext cx="2473133"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a:rPr>
                <a:t>Variabel</a:t>
              </a:r>
            </a:p>
          </p:txBody>
        </p:sp>
      </p:grpSp>
      <p:sp>
        <p:nvSpPr>
          <p:cNvPr id="28" name="Freeform 28"/>
          <p:cNvSpPr/>
          <p:nvPr/>
        </p:nvSpPr>
        <p:spPr>
          <a:xfrm>
            <a:off x="680475" y="5143500"/>
            <a:ext cx="10369991" cy="3503825"/>
          </a:xfrm>
          <a:custGeom>
            <a:avLst/>
            <a:gdLst/>
            <a:ahLst/>
            <a:cxnLst/>
            <a:rect l="l" t="t" r="r" b="b"/>
            <a:pathLst>
              <a:path w="10369991" h="3503825">
                <a:moveTo>
                  <a:pt x="0" y="0"/>
                </a:moveTo>
                <a:lnTo>
                  <a:pt x="10369992" y="0"/>
                </a:lnTo>
                <a:lnTo>
                  <a:pt x="10369992" y="3503825"/>
                </a:lnTo>
                <a:lnTo>
                  <a:pt x="0" y="3503825"/>
                </a:lnTo>
                <a:lnTo>
                  <a:pt x="0" y="0"/>
                </a:lnTo>
                <a:close/>
              </a:path>
            </a:pathLst>
          </a:custGeom>
          <a:blipFill>
            <a:blip r:embed="rId4"/>
            <a:stretch>
              <a:fillRect/>
            </a:stretch>
          </a:blipFill>
        </p:spPr>
        <p:txBody>
          <a:bodyPr/>
          <a:lstStyle/>
          <a:p>
            <a:endParaRPr lang="en-ID"/>
          </a:p>
        </p:txBody>
      </p:sp>
      <p:sp>
        <p:nvSpPr>
          <p:cNvPr id="29" name="Freeform 29"/>
          <p:cNvSpPr/>
          <p:nvPr/>
        </p:nvSpPr>
        <p:spPr>
          <a:xfrm>
            <a:off x="11777169" y="5143500"/>
            <a:ext cx="5763245" cy="4240049"/>
          </a:xfrm>
          <a:custGeom>
            <a:avLst/>
            <a:gdLst/>
            <a:ahLst/>
            <a:cxnLst/>
            <a:rect l="l" t="t" r="r" b="b"/>
            <a:pathLst>
              <a:path w="5763245" h="4240049">
                <a:moveTo>
                  <a:pt x="0" y="0"/>
                </a:moveTo>
                <a:lnTo>
                  <a:pt x="5763245" y="0"/>
                </a:lnTo>
                <a:lnTo>
                  <a:pt x="5763245" y="4240049"/>
                </a:lnTo>
                <a:lnTo>
                  <a:pt x="0" y="4240049"/>
                </a:lnTo>
                <a:lnTo>
                  <a:pt x="0" y="0"/>
                </a:lnTo>
                <a:close/>
              </a:path>
            </a:pathLst>
          </a:custGeom>
          <a:blipFill>
            <a:blip r:embed="rId5"/>
            <a:stretch>
              <a:fillRect/>
            </a:stretch>
          </a:blipFill>
        </p:spPr>
        <p:txBody>
          <a:bodyPr/>
          <a:lstStyle/>
          <a:p>
            <a:endParaRPr lang="en-ID"/>
          </a:p>
        </p:txBody>
      </p:sp>
      <p:sp>
        <p:nvSpPr>
          <p:cNvPr id="30" name="TextBox 30"/>
          <p:cNvSpPr txBox="1"/>
          <p:nvPr/>
        </p:nvSpPr>
        <p:spPr>
          <a:xfrm>
            <a:off x="1028700" y="1988849"/>
            <a:ext cx="15595678" cy="986790"/>
          </a:xfrm>
          <a:prstGeom prst="rect">
            <a:avLst/>
          </a:prstGeom>
        </p:spPr>
        <p:txBody>
          <a:bodyPr lIns="0" tIns="0" rIns="0" bIns="0" rtlCol="0" anchor="t">
            <a:spAutoFit/>
          </a:bodyPr>
          <a:lstStyle/>
          <a:p>
            <a:pPr marL="431801" lvl="1" indent="-215900" algn="just">
              <a:lnSpc>
                <a:spcPts val="2580"/>
              </a:lnSpc>
              <a:buFont typeface="Arial"/>
              <a:buChar char="•"/>
            </a:pPr>
            <a:r>
              <a:rPr lang="en-US" sz="2000">
                <a:solidFill>
                  <a:srgbClr val="01319B"/>
                </a:solidFill>
                <a:latin typeface="Poppins"/>
              </a:rPr>
              <a:t>Data yang digunakan pada Final Project ini merupakan </a:t>
            </a:r>
            <a:r>
              <a:rPr lang="en-US" sz="2000">
                <a:solidFill>
                  <a:srgbClr val="01319B"/>
                </a:solidFill>
                <a:latin typeface="Poppins Bold"/>
              </a:rPr>
              <a:t>data sekunder</a:t>
            </a:r>
            <a:r>
              <a:rPr lang="en-US" sz="2000">
                <a:solidFill>
                  <a:srgbClr val="01319B"/>
                </a:solidFill>
                <a:latin typeface="Poppins"/>
              </a:rPr>
              <a:t> yang berasal dari website Kaggle dengan link sebagai berikut : </a:t>
            </a:r>
            <a:r>
              <a:rPr lang="en-US" sz="2000" u="sng">
                <a:solidFill>
                  <a:srgbClr val="01319B"/>
                </a:solidFill>
                <a:latin typeface="Poppins Bold"/>
                <a:hlinkClick r:id="rId6" tooltip="https://www.kaggle.com/datasets/yasserh/breast-cancer-dataset"/>
              </a:rPr>
              <a:t>https://www.kaggle.com/datasets/yasserh/breast-cancer-dataset </a:t>
            </a:r>
          </a:p>
          <a:p>
            <a:pPr marL="431801" lvl="1" indent="-215900" algn="just">
              <a:lnSpc>
                <a:spcPts val="2580"/>
              </a:lnSpc>
              <a:buFont typeface="Arial"/>
              <a:buChar char="•"/>
            </a:pPr>
            <a:r>
              <a:rPr lang="en-US" sz="2000">
                <a:solidFill>
                  <a:srgbClr val="01319B"/>
                </a:solidFill>
                <a:latin typeface="Poppins"/>
              </a:rPr>
              <a:t>Dataset berisikan mengenai data pasien yang menderita penyakit </a:t>
            </a:r>
            <a:r>
              <a:rPr lang="en-US" sz="2000">
                <a:solidFill>
                  <a:srgbClr val="01319B"/>
                </a:solidFill>
                <a:latin typeface="Poppins Bold"/>
              </a:rPr>
              <a:t>kanker payudara</a:t>
            </a:r>
            <a:r>
              <a:rPr lang="en-US" sz="2000">
                <a:solidFill>
                  <a:srgbClr val="01319B"/>
                </a:solidFill>
                <a:latin typeface="Poppins"/>
              </a:rPr>
              <a:t> di dunia </a:t>
            </a:r>
            <a:r>
              <a:rPr lang="en-US" sz="2000">
                <a:solidFill>
                  <a:srgbClr val="01319B"/>
                </a:solidFill>
                <a:latin typeface="Poppins Bold"/>
              </a:rPr>
              <a:t>pada tahun 2015</a:t>
            </a:r>
            <a:r>
              <a:rPr lang="en-US" sz="2000">
                <a:solidFill>
                  <a:srgbClr val="01319B"/>
                </a:solidFill>
                <a:latin typeface="Poppins"/>
              </a:rPr>
              <a:t>.</a:t>
            </a:r>
          </a:p>
        </p:txBody>
      </p:sp>
      <p:sp>
        <p:nvSpPr>
          <p:cNvPr id="31" name="TextBox 31"/>
          <p:cNvSpPr txBox="1"/>
          <p:nvPr/>
        </p:nvSpPr>
        <p:spPr>
          <a:xfrm>
            <a:off x="680475" y="4542169"/>
            <a:ext cx="10863458" cy="314960"/>
          </a:xfrm>
          <a:prstGeom prst="rect">
            <a:avLst/>
          </a:prstGeom>
        </p:spPr>
        <p:txBody>
          <a:bodyPr lIns="0" tIns="0" rIns="0" bIns="0" rtlCol="0" anchor="t">
            <a:spAutoFit/>
          </a:bodyPr>
          <a:lstStyle/>
          <a:p>
            <a:pPr algn="just">
              <a:lnSpc>
                <a:spcPts val="2320"/>
              </a:lnSpc>
            </a:pPr>
            <a:r>
              <a:rPr lang="en-US" sz="2000">
                <a:solidFill>
                  <a:srgbClr val="1E49A6"/>
                </a:solidFill>
                <a:latin typeface="Poppins"/>
              </a:rPr>
              <a:t>Penelitian ini memiliki 328 observasi dengan data yang sudah seimbang</a:t>
            </a:r>
          </a:p>
        </p:txBody>
      </p:sp>
      <p:sp>
        <p:nvSpPr>
          <p:cNvPr id="32" name="TextBox 32"/>
          <p:cNvSpPr txBox="1"/>
          <p:nvPr/>
        </p:nvSpPr>
        <p:spPr>
          <a:xfrm>
            <a:off x="11735880" y="4396112"/>
            <a:ext cx="5845822" cy="674370"/>
          </a:xfrm>
          <a:prstGeom prst="rect">
            <a:avLst/>
          </a:prstGeom>
        </p:spPr>
        <p:txBody>
          <a:bodyPr lIns="0" tIns="0" rIns="0" bIns="0" rtlCol="0" anchor="t">
            <a:spAutoFit/>
          </a:bodyPr>
          <a:lstStyle/>
          <a:p>
            <a:pPr algn="just">
              <a:lnSpc>
                <a:spcPts val="1740"/>
              </a:lnSpc>
            </a:pPr>
            <a:r>
              <a:rPr lang="en-US" sz="1500">
                <a:solidFill>
                  <a:srgbClr val="1E49A6"/>
                </a:solidFill>
                <a:latin typeface="Poppins"/>
              </a:rPr>
              <a:t>Variabel yang digunakan adalah 32 variabel dari data asli, namun dilakukan feature selection untuk analisis lanjut dan didapatkan variabel sebagai berikut. </a:t>
            </a:r>
          </a:p>
        </p:txBody>
      </p:sp>
      <p:sp>
        <p:nvSpPr>
          <p:cNvPr id="33" name="TextBox 33"/>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a:solidFill>
                    <a:srgbClr val="FFFFFF"/>
                  </a:solidFill>
                  <a:latin typeface="Poppins Bold"/>
                </a:rPr>
                <a:t>Hasil dan </a:t>
              </a:r>
              <a:r>
                <a:rPr lang="en-US" sz="8799" dirty="0" err="1">
                  <a:solidFill>
                    <a:srgbClr val="FFFFFF"/>
                  </a:solidFill>
                  <a:latin typeface="Poppins Bold"/>
                </a:rPr>
                <a:t>Pembahasan</a:t>
              </a:r>
              <a:endParaRPr lang="en-US" sz="8799" dirty="0">
                <a:solidFill>
                  <a:srgbClr val="FFFFFF"/>
                </a:solidFill>
                <a:latin typeface="Poppins Bol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9263062"/>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64745" y="2050957"/>
            <a:ext cx="8570291" cy="6194611"/>
            <a:chOff x="0" y="0"/>
            <a:chExt cx="2257196" cy="1631502"/>
          </a:xfrm>
        </p:grpSpPr>
        <p:sp>
          <p:nvSpPr>
            <p:cNvPr id="6" name="Freeform 6"/>
            <p:cNvSpPr/>
            <p:nvPr/>
          </p:nvSpPr>
          <p:spPr>
            <a:xfrm>
              <a:off x="0" y="0"/>
              <a:ext cx="2257196" cy="1631502"/>
            </a:xfrm>
            <a:custGeom>
              <a:avLst/>
              <a:gdLst/>
              <a:ahLst/>
              <a:cxnLst/>
              <a:rect l="l" t="t" r="r" b="b"/>
              <a:pathLst>
                <a:path w="2257196" h="1631502">
                  <a:moveTo>
                    <a:pt x="27100" y="0"/>
                  </a:moveTo>
                  <a:lnTo>
                    <a:pt x="2230096" y="0"/>
                  </a:lnTo>
                  <a:cubicBezTo>
                    <a:pt x="2245063" y="0"/>
                    <a:pt x="2257196" y="12133"/>
                    <a:pt x="2257196" y="27100"/>
                  </a:cubicBezTo>
                  <a:lnTo>
                    <a:pt x="2257196" y="1604402"/>
                  </a:lnTo>
                  <a:cubicBezTo>
                    <a:pt x="2257196" y="1611590"/>
                    <a:pt x="2254341" y="1618483"/>
                    <a:pt x="2249259" y="1623565"/>
                  </a:cubicBezTo>
                  <a:cubicBezTo>
                    <a:pt x="2244176" y="1628647"/>
                    <a:pt x="2237283" y="1631502"/>
                    <a:pt x="2230096" y="1631502"/>
                  </a:cubicBezTo>
                  <a:lnTo>
                    <a:pt x="27100" y="1631502"/>
                  </a:lnTo>
                  <a:cubicBezTo>
                    <a:pt x="12133" y="1631502"/>
                    <a:pt x="0" y="1619369"/>
                    <a:pt x="0" y="1604402"/>
                  </a:cubicBezTo>
                  <a:lnTo>
                    <a:pt x="0" y="27100"/>
                  </a:lnTo>
                  <a:cubicBezTo>
                    <a:pt x="0" y="12133"/>
                    <a:pt x="12133" y="0"/>
                    <a:pt x="2710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257196" cy="168865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9429" y="2158568"/>
            <a:ext cx="8306172" cy="534294"/>
            <a:chOff x="0" y="0"/>
            <a:chExt cx="11074896" cy="712392"/>
          </a:xfrm>
        </p:grpSpPr>
        <p:grpSp>
          <p:nvGrpSpPr>
            <p:cNvPr id="9" name="Group 9"/>
            <p:cNvGrpSpPr/>
            <p:nvPr/>
          </p:nvGrpSpPr>
          <p:grpSpPr>
            <a:xfrm>
              <a:off x="0" y="0"/>
              <a:ext cx="11074896" cy="712392"/>
              <a:chOff x="0" y="0"/>
              <a:chExt cx="2801569" cy="180211"/>
            </a:xfrm>
          </p:grpSpPr>
          <p:sp>
            <p:nvSpPr>
              <p:cNvPr id="10" name="Freeform 10"/>
              <p:cNvSpPr/>
              <p:nvPr/>
            </p:nvSpPr>
            <p:spPr>
              <a:xfrm>
                <a:off x="0" y="0"/>
                <a:ext cx="2801569" cy="180211"/>
              </a:xfrm>
              <a:custGeom>
                <a:avLst/>
                <a:gdLst/>
                <a:ahLst/>
                <a:cxnLst/>
                <a:rect l="l" t="t" r="r" b="b"/>
                <a:pathLst>
                  <a:path w="2801569" h="180211">
                    <a:moveTo>
                      <a:pt x="9321" y="0"/>
                    </a:moveTo>
                    <a:lnTo>
                      <a:pt x="2792249" y="0"/>
                    </a:lnTo>
                    <a:cubicBezTo>
                      <a:pt x="2794721" y="0"/>
                      <a:pt x="2797091" y="982"/>
                      <a:pt x="2798840" y="2730"/>
                    </a:cubicBezTo>
                    <a:cubicBezTo>
                      <a:pt x="2800588" y="4478"/>
                      <a:pt x="2801569" y="6849"/>
                      <a:pt x="2801569" y="9321"/>
                    </a:cubicBezTo>
                    <a:lnTo>
                      <a:pt x="2801569" y="170890"/>
                    </a:lnTo>
                    <a:cubicBezTo>
                      <a:pt x="2801569" y="173362"/>
                      <a:pt x="2800588" y="175733"/>
                      <a:pt x="2798840" y="177481"/>
                    </a:cubicBezTo>
                    <a:cubicBezTo>
                      <a:pt x="2797091" y="179229"/>
                      <a:pt x="2794721" y="180211"/>
                      <a:pt x="2792249" y="180211"/>
                    </a:cubicBezTo>
                    <a:lnTo>
                      <a:pt x="9321" y="180211"/>
                    </a:lnTo>
                    <a:cubicBezTo>
                      <a:pt x="6849" y="180211"/>
                      <a:pt x="4478" y="179229"/>
                      <a:pt x="2730" y="177481"/>
                    </a:cubicBezTo>
                    <a:cubicBezTo>
                      <a:pt x="982" y="175733"/>
                      <a:pt x="0" y="173362"/>
                      <a:pt x="0" y="170890"/>
                    </a:cubicBezTo>
                    <a:lnTo>
                      <a:pt x="0" y="9321"/>
                    </a:lnTo>
                    <a:cubicBezTo>
                      <a:pt x="0" y="6849"/>
                      <a:pt x="982" y="4478"/>
                      <a:pt x="2730" y="2730"/>
                    </a:cubicBezTo>
                    <a:cubicBezTo>
                      <a:pt x="4478" y="982"/>
                      <a:pt x="6849" y="0"/>
                      <a:pt x="9321" y="0"/>
                    </a:cubicBezTo>
                    <a:close/>
                  </a:path>
                </a:pathLst>
              </a:custGeom>
              <a:solidFill>
                <a:srgbClr val="26486A"/>
              </a:solidFill>
            </p:spPr>
            <p:txBody>
              <a:bodyPr/>
              <a:lstStyle/>
              <a:p>
                <a:endParaRPr lang="en-ID"/>
              </a:p>
            </p:txBody>
          </p:sp>
          <p:sp>
            <p:nvSpPr>
              <p:cNvPr id="11" name="TextBox 11"/>
              <p:cNvSpPr txBox="1"/>
              <p:nvPr/>
            </p:nvSpPr>
            <p:spPr>
              <a:xfrm>
                <a:off x="0" y="-57150"/>
                <a:ext cx="2801569" cy="237361"/>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1687016" y="-13400"/>
              <a:ext cx="7700865" cy="662993"/>
            </a:xfrm>
            <a:prstGeom prst="rect">
              <a:avLst/>
            </a:prstGeom>
          </p:spPr>
          <p:txBody>
            <a:bodyPr lIns="0" tIns="0" rIns="0" bIns="0" rtlCol="0" anchor="t">
              <a:spAutoFit/>
            </a:bodyPr>
            <a:lstStyle/>
            <a:p>
              <a:pPr algn="ctr">
                <a:lnSpc>
                  <a:spcPts val="4092"/>
                </a:lnSpc>
                <a:spcBef>
                  <a:spcPct val="0"/>
                </a:spcBef>
              </a:pPr>
              <a:r>
                <a:rPr lang="en-US" sz="2923" spc="-116">
                  <a:solidFill>
                    <a:srgbClr val="FFFFFB"/>
                  </a:solidFill>
                  <a:latin typeface="Poppins Bold"/>
                </a:rPr>
                <a:t>Informasi Data</a:t>
              </a:r>
            </a:p>
          </p:txBody>
        </p:sp>
      </p:grpSp>
      <p:grpSp>
        <p:nvGrpSpPr>
          <p:cNvPr id="13" name="Group 13"/>
          <p:cNvGrpSpPr/>
          <p:nvPr/>
        </p:nvGrpSpPr>
        <p:grpSpPr>
          <a:xfrm>
            <a:off x="9309405" y="2050957"/>
            <a:ext cx="8570291" cy="6194611"/>
            <a:chOff x="0" y="0"/>
            <a:chExt cx="2257196" cy="1631502"/>
          </a:xfrm>
        </p:grpSpPr>
        <p:sp>
          <p:nvSpPr>
            <p:cNvPr id="14" name="Freeform 14"/>
            <p:cNvSpPr/>
            <p:nvPr/>
          </p:nvSpPr>
          <p:spPr>
            <a:xfrm>
              <a:off x="0" y="0"/>
              <a:ext cx="2257196" cy="1631502"/>
            </a:xfrm>
            <a:custGeom>
              <a:avLst/>
              <a:gdLst/>
              <a:ahLst/>
              <a:cxnLst/>
              <a:rect l="l" t="t" r="r" b="b"/>
              <a:pathLst>
                <a:path w="2257196" h="1631502">
                  <a:moveTo>
                    <a:pt x="27100" y="0"/>
                  </a:moveTo>
                  <a:lnTo>
                    <a:pt x="2230096" y="0"/>
                  </a:lnTo>
                  <a:cubicBezTo>
                    <a:pt x="2245063" y="0"/>
                    <a:pt x="2257196" y="12133"/>
                    <a:pt x="2257196" y="27100"/>
                  </a:cubicBezTo>
                  <a:lnTo>
                    <a:pt x="2257196" y="1604402"/>
                  </a:lnTo>
                  <a:cubicBezTo>
                    <a:pt x="2257196" y="1611590"/>
                    <a:pt x="2254341" y="1618483"/>
                    <a:pt x="2249259" y="1623565"/>
                  </a:cubicBezTo>
                  <a:cubicBezTo>
                    <a:pt x="2244176" y="1628647"/>
                    <a:pt x="2237283" y="1631502"/>
                    <a:pt x="2230096" y="1631502"/>
                  </a:cubicBezTo>
                  <a:lnTo>
                    <a:pt x="27100" y="1631502"/>
                  </a:lnTo>
                  <a:cubicBezTo>
                    <a:pt x="12133" y="1631502"/>
                    <a:pt x="0" y="1619369"/>
                    <a:pt x="0" y="1604402"/>
                  </a:cubicBezTo>
                  <a:lnTo>
                    <a:pt x="0" y="27100"/>
                  </a:lnTo>
                  <a:cubicBezTo>
                    <a:pt x="0" y="12133"/>
                    <a:pt x="12133" y="0"/>
                    <a:pt x="2710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15" name="TextBox 15"/>
            <p:cNvSpPr txBox="1"/>
            <p:nvPr/>
          </p:nvSpPr>
          <p:spPr>
            <a:xfrm>
              <a:off x="0" y="-57150"/>
              <a:ext cx="2257196" cy="168865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9434089" y="2158568"/>
            <a:ext cx="8339561" cy="534294"/>
            <a:chOff x="0" y="0"/>
            <a:chExt cx="11119414" cy="712392"/>
          </a:xfrm>
        </p:grpSpPr>
        <p:grpSp>
          <p:nvGrpSpPr>
            <p:cNvPr id="17" name="Group 17"/>
            <p:cNvGrpSpPr/>
            <p:nvPr/>
          </p:nvGrpSpPr>
          <p:grpSpPr>
            <a:xfrm>
              <a:off x="0" y="0"/>
              <a:ext cx="11119414" cy="712392"/>
              <a:chOff x="0" y="0"/>
              <a:chExt cx="2812831" cy="180211"/>
            </a:xfrm>
          </p:grpSpPr>
          <p:sp>
            <p:nvSpPr>
              <p:cNvPr id="18" name="Freeform 18"/>
              <p:cNvSpPr/>
              <p:nvPr/>
            </p:nvSpPr>
            <p:spPr>
              <a:xfrm>
                <a:off x="0" y="0"/>
                <a:ext cx="2812831" cy="180211"/>
              </a:xfrm>
              <a:custGeom>
                <a:avLst/>
                <a:gdLst/>
                <a:ahLst/>
                <a:cxnLst/>
                <a:rect l="l" t="t" r="r" b="b"/>
                <a:pathLst>
                  <a:path w="2812831" h="180211">
                    <a:moveTo>
                      <a:pt x="9283" y="0"/>
                    </a:moveTo>
                    <a:lnTo>
                      <a:pt x="2803547" y="0"/>
                    </a:lnTo>
                    <a:cubicBezTo>
                      <a:pt x="2808674" y="0"/>
                      <a:pt x="2812831" y="4156"/>
                      <a:pt x="2812831" y="9283"/>
                    </a:cubicBezTo>
                    <a:lnTo>
                      <a:pt x="2812831" y="170927"/>
                    </a:lnTo>
                    <a:cubicBezTo>
                      <a:pt x="2812831" y="173390"/>
                      <a:pt x="2811853" y="175751"/>
                      <a:pt x="2810112" y="177492"/>
                    </a:cubicBezTo>
                    <a:cubicBezTo>
                      <a:pt x="2808371" y="179233"/>
                      <a:pt x="2806010" y="180211"/>
                      <a:pt x="2803547" y="180211"/>
                    </a:cubicBezTo>
                    <a:lnTo>
                      <a:pt x="9283" y="180211"/>
                    </a:lnTo>
                    <a:cubicBezTo>
                      <a:pt x="4156" y="180211"/>
                      <a:pt x="0" y="176055"/>
                      <a:pt x="0" y="170927"/>
                    </a:cubicBezTo>
                    <a:lnTo>
                      <a:pt x="0" y="9283"/>
                    </a:lnTo>
                    <a:cubicBezTo>
                      <a:pt x="0" y="4156"/>
                      <a:pt x="4156" y="0"/>
                      <a:pt x="9283" y="0"/>
                    </a:cubicBezTo>
                    <a:close/>
                  </a:path>
                </a:pathLst>
              </a:custGeom>
              <a:solidFill>
                <a:srgbClr val="26486A"/>
              </a:solidFill>
            </p:spPr>
            <p:txBody>
              <a:bodyPr/>
              <a:lstStyle/>
              <a:p>
                <a:endParaRPr lang="en-ID"/>
              </a:p>
            </p:txBody>
          </p:sp>
          <p:sp>
            <p:nvSpPr>
              <p:cNvPr id="19" name="TextBox 19"/>
              <p:cNvSpPr txBox="1"/>
              <p:nvPr/>
            </p:nvSpPr>
            <p:spPr>
              <a:xfrm>
                <a:off x="0" y="-57150"/>
                <a:ext cx="2812831" cy="237361"/>
              </a:xfrm>
              <a:prstGeom prst="rect">
                <a:avLst/>
              </a:prstGeom>
            </p:spPr>
            <p:txBody>
              <a:bodyPr lIns="39668" tIns="39668" rIns="39668" bIns="39668" rtlCol="0" anchor="ctr"/>
              <a:lstStyle/>
              <a:p>
                <a:pPr algn="ctr">
                  <a:lnSpc>
                    <a:spcPts val="2660"/>
                  </a:lnSpc>
                </a:pPr>
                <a:endParaRPr/>
              </a:p>
            </p:txBody>
          </p:sp>
        </p:grpSp>
        <p:sp>
          <p:nvSpPr>
            <p:cNvPr id="20" name="TextBox 20"/>
            <p:cNvSpPr txBox="1"/>
            <p:nvPr/>
          </p:nvSpPr>
          <p:spPr>
            <a:xfrm>
              <a:off x="1693797" y="-13400"/>
              <a:ext cx="7731820" cy="662993"/>
            </a:xfrm>
            <a:prstGeom prst="rect">
              <a:avLst/>
            </a:prstGeom>
          </p:spPr>
          <p:txBody>
            <a:bodyPr lIns="0" tIns="0" rIns="0" bIns="0" rtlCol="0" anchor="t">
              <a:spAutoFit/>
            </a:bodyPr>
            <a:lstStyle/>
            <a:p>
              <a:pPr algn="ctr">
                <a:lnSpc>
                  <a:spcPts val="4092"/>
                </a:lnSpc>
                <a:spcBef>
                  <a:spcPct val="0"/>
                </a:spcBef>
              </a:pPr>
              <a:r>
                <a:rPr lang="en-US" sz="2923" spc="-116">
                  <a:solidFill>
                    <a:srgbClr val="FFFFFB"/>
                  </a:solidFill>
                  <a:latin typeface="Poppins Bold"/>
                </a:rPr>
                <a:t>Missing Value</a:t>
              </a:r>
            </a:p>
          </p:txBody>
        </p:sp>
      </p:grpSp>
      <p:grpSp>
        <p:nvGrpSpPr>
          <p:cNvPr id="21" name="Group 21"/>
          <p:cNvGrpSpPr/>
          <p:nvPr/>
        </p:nvGrpSpPr>
        <p:grpSpPr>
          <a:xfrm>
            <a:off x="411008" y="3158410"/>
            <a:ext cx="8284593" cy="3421027"/>
            <a:chOff x="0" y="0"/>
            <a:chExt cx="11046125" cy="4561369"/>
          </a:xfrm>
        </p:grpSpPr>
        <p:sp>
          <p:nvSpPr>
            <p:cNvPr id="22" name="Freeform 22"/>
            <p:cNvSpPr/>
            <p:nvPr/>
          </p:nvSpPr>
          <p:spPr>
            <a:xfrm>
              <a:off x="0" y="0"/>
              <a:ext cx="5507873" cy="4561369"/>
            </a:xfrm>
            <a:custGeom>
              <a:avLst/>
              <a:gdLst/>
              <a:ahLst/>
              <a:cxnLst/>
              <a:rect l="l" t="t" r="r" b="b"/>
              <a:pathLst>
                <a:path w="5507873" h="4561369">
                  <a:moveTo>
                    <a:pt x="0" y="0"/>
                  </a:moveTo>
                  <a:lnTo>
                    <a:pt x="5507873" y="0"/>
                  </a:lnTo>
                  <a:lnTo>
                    <a:pt x="5507873" y="4561369"/>
                  </a:lnTo>
                  <a:lnTo>
                    <a:pt x="0" y="4561369"/>
                  </a:lnTo>
                  <a:lnTo>
                    <a:pt x="0" y="0"/>
                  </a:lnTo>
                  <a:close/>
                </a:path>
              </a:pathLst>
            </a:custGeom>
            <a:blipFill>
              <a:blip r:embed="rId4"/>
              <a:stretch>
                <a:fillRect b="-94900"/>
              </a:stretch>
            </a:blipFill>
            <a:ln w="9525" cap="sq">
              <a:solidFill>
                <a:srgbClr val="000000"/>
              </a:solidFill>
              <a:prstDash val="solid"/>
              <a:miter/>
            </a:ln>
          </p:spPr>
          <p:txBody>
            <a:bodyPr/>
            <a:lstStyle/>
            <a:p>
              <a:endParaRPr lang="en-ID"/>
            </a:p>
          </p:txBody>
        </p:sp>
        <p:sp>
          <p:nvSpPr>
            <p:cNvPr id="23" name="Freeform 23"/>
            <p:cNvSpPr/>
            <p:nvPr/>
          </p:nvSpPr>
          <p:spPr>
            <a:xfrm>
              <a:off x="5537448" y="0"/>
              <a:ext cx="5508676" cy="4561369"/>
            </a:xfrm>
            <a:custGeom>
              <a:avLst/>
              <a:gdLst/>
              <a:ahLst/>
              <a:cxnLst/>
              <a:rect l="l" t="t" r="r" b="b"/>
              <a:pathLst>
                <a:path w="5508676" h="4561369">
                  <a:moveTo>
                    <a:pt x="0" y="0"/>
                  </a:moveTo>
                  <a:lnTo>
                    <a:pt x="5508677" y="0"/>
                  </a:lnTo>
                  <a:lnTo>
                    <a:pt x="5508677" y="4561369"/>
                  </a:lnTo>
                  <a:lnTo>
                    <a:pt x="0" y="4561369"/>
                  </a:lnTo>
                  <a:lnTo>
                    <a:pt x="0" y="0"/>
                  </a:lnTo>
                  <a:close/>
                </a:path>
              </a:pathLst>
            </a:custGeom>
            <a:blipFill>
              <a:blip r:embed="rId4"/>
              <a:stretch>
                <a:fillRect t="-94928"/>
              </a:stretch>
            </a:blipFill>
            <a:ln w="9525" cap="sq">
              <a:solidFill>
                <a:srgbClr val="000000"/>
              </a:solidFill>
              <a:prstDash val="solid"/>
              <a:miter/>
            </a:ln>
          </p:spPr>
          <p:txBody>
            <a:bodyPr/>
            <a:lstStyle/>
            <a:p>
              <a:endParaRPr lang="en-ID"/>
            </a:p>
          </p:txBody>
        </p:sp>
      </p:grpSp>
      <p:sp>
        <p:nvSpPr>
          <p:cNvPr id="24" name="TextBox 24"/>
          <p:cNvSpPr txBox="1"/>
          <p:nvPr/>
        </p:nvSpPr>
        <p:spPr>
          <a:xfrm>
            <a:off x="720583" y="6854873"/>
            <a:ext cx="7665442" cy="886460"/>
          </a:xfrm>
          <a:prstGeom prst="rect">
            <a:avLst/>
          </a:prstGeom>
        </p:spPr>
        <p:txBody>
          <a:bodyPr lIns="0" tIns="0" rIns="0" bIns="0" rtlCol="0" anchor="t">
            <a:spAutoFit/>
          </a:bodyPr>
          <a:lstStyle/>
          <a:p>
            <a:pPr algn="just">
              <a:lnSpc>
                <a:spcPts val="2320"/>
              </a:lnSpc>
            </a:pPr>
            <a:r>
              <a:rPr lang="en-US" sz="2000">
                <a:solidFill>
                  <a:srgbClr val="01319B"/>
                </a:solidFill>
                <a:latin typeface="Poppins"/>
              </a:rPr>
              <a:t>Dari hasil tersebut dapat terlihat bahwa di dalam data terdapat </a:t>
            </a:r>
            <a:r>
              <a:rPr lang="en-US" sz="2000">
                <a:solidFill>
                  <a:srgbClr val="01319B"/>
                </a:solidFill>
                <a:latin typeface="Poppins Bold"/>
              </a:rPr>
              <a:t>30 kolom bertipe floating-point</a:t>
            </a:r>
            <a:r>
              <a:rPr lang="en-US" sz="2000">
                <a:solidFill>
                  <a:srgbClr val="01319B"/>
                </a:solidFill>
                <a:latin typeface="Poppins"/>
              </a:rPr>
              <a:t>, </a:t>
            </a:r>
            <a:r>
              <a:rPr lang="en-US" sz="2000">
                <a:solidFill>
                  <a:srgbClr val="01319B"/>
                </a:solidFill>
                <a:latin typeface="Poppins Bold"/>
              </a:rPr>
              <a:t>1 kolom bertipe integer</a:t>
            </a:r>
            <a:r>
              <a:rPr lang="en-US" sz="2000">
                <a:solidFill>
                  <a:srgbClr val="01319B"/>
                </a:solidFill>
                <a:latin typeface="Poppins"/>
              </a:rPr>
              <a:t>, dan </a:t>
            </a:r>
            <a:r>
              <a:rPr lang="en-US" sz="2000">
                <a:solidFill>
                  <a:srgbClr val="01319B"/>
                </a:solidFill>
                <a:latin typeface="Poppins Bold"/>
              </a:rPr>
              <a:t>1 kolom bertipe object.</a:t>
            </a:r>
          </a:p>
        </p:txBody>
      </p:sp>
      <p:grpSp>
        <p:nvGrpSpPr>
          <p:cNvPr id="25" name="Group 25"/>
          <p:cNvGrpSpPr/>
          <p:nvPr/>
        </p:nvGrpSpPr>
        <p:grpSpPr>
          <a:xfrm>
            <a:off x="10218858" y="2849675"/>
            <a:ext cx="6501480" cy="3889009"/>
            <a:chOff x="0" y="0"/>
            <a:chExt cx="8668640" cy="5185345"/>
          </a:xfrm>
        </p:grpSpPr>
        <p:sp>
          <p:nvSpPr>
            <p:cNvPr id="26" name="Freeform 26"/>
            <p:cNvSpPr/>
            <p:nvPr/>
          </p:nvSpPr>
          <p:spPr>
            <a:xfrm>
              <a:off x="0" y="0"/>
              <a:ext cx="3925542" cy="5185345"/>
            </a:xfrm>
            <a:custGeom>
              <a:avLst/>
              <a:gdLst/>
              <a:ahLst/>
              <a:cxnLst/>
              <a:rect l="l" t="t" r="r" b="b"/>
              <a:pathLst>
                <a:path w="3925542" h="5185345">
                  <a:moveTo>
                    <a:pt x="0" y="0"/>
                  </a:moveTo>
                  <a:lnTo>
                    <a:pt x="3925542" y="0"/>
                  </a:lnTo>
                  <a:lnTo>
                    <a:pt x="3925542" y="5185345"/>
                  </a:lnTo>
                  <a:lnTo>
                    <a:pt x="0" y="5185345"/>
                  </a:lnTo>
                  <a:lnTo>
                    <a:pt x="0" y="0"/>
                  </a:lnTo>
                  <a:close/>
                </a:path>
              </a:pathLst>
            </a:custGeom>
            <a:blipFill>
              <a:blip r:embed="rId5"/>
              <a:stretch>
                <a:fillRect b="-90275"/>
              </a:stretch>
            </a:blipFill>
            <a:ln w="9525" cap="sq">
              <a:solidFill>
                <a:srgbClr val="000000"/>
              </a:solidFill>
              <a:prstDash val="solid"/>
              <a:miter/>
            </a:ln>
          </p:spPr>
          <p:txBody>
            <a:bodyPr/>
            <a:lstStyle/>
            <a:p>
              <a:endParaRPr lang="en-ID"/>
            </a:p>
          </p:txBody>
        </p:sp>
        <p:sp>
          <p:nvSpPr>
            <p:cNvPr id="27" name="Freeform 27"/>
            <p:cNvSpPr/>
            <p:nvPr/>
          </p:nvSpPr>
          <p:spPr>
            <a:xfrm>
              <a:off x="4612845" y="0"/>
              <a:ext cx="4055794" cy="5185345"/>
            </a:xfrm>
            <a:custGeom>
              <a:avLst/>
              <a:gdLst/>
              <a:ahLst/>
              <a:cxnLst/>
              <a:rect l="l" t="t" r="r" b="b"/>
              <a:pathLst>
                <a:path w="4055794" h="5185345">
                  <a:moveTo>
                    <a:pt x="0" y="0"/>
                  </a:moveTo>
                  <a:lnTo>
                    <a:pt x="4055795" y="0"/>
                  </a:lnTo>
                  <a:lnTo>
                    <a:pt x="4055795" y="5185345"/>
                  </a:lnTo>
                  <a:lnTo>
                    <a:pt x="0" y="5185345"/>
                  </a:lnTo>
                  <a:lnTo>
                    <a:pt x="0" y="0"/>
                  </a:lnTo>
                  <a:close/>
                </a:path>
              </a:pathLst>
            </a:custGeom>
            <a:blipFill>
              <a:blip r:embed="rId5"/>
              <a:stretch>
                <a:fillRect t="-96588"/>
              </a:stretch>
            </a:blipFill>
            <a:ln w="9525" cap="sq">
              <a:solidFill>
                <a:srgbClr val="000000"/>
              </a:solidFill>
              <a:prstDash val="solid"/>
              <a:miter/>
            </a:ln>
          </p:spPr>
          <p:txBody>
            <a:bodyPr/>
            <a:lstStyle/>
            <a:p>
              <a:endParaRPr lang="en-ID"/>
            </a:p>
          </p:txBody>
        </p:sp>
      </p:grpSp>
      <p:sp>
        <p:nvSpPr>
          <p:cNvPr id="28" name="TextBox 28"/>
          <p:cNvSpPr txBox="1"/>
          <p:nvPr/>
        </p:nvSpPr>
        <p:spPr>
          <a:xfrm>
            <a:off x="9578850" y="6816773"/>
            <a:ext cx="8031403" cy="1090814"/>
          </a:xfrm>
          <a:prstGeom prst="rect">
            <a:avLst/>
          </a:prstGeom>
        </p:spPr>
        <p:txBody>
          <a:bodyPr lIns="0" tIns="0" rIns="0" bIns="0" rtlCol="0" anchor="t">
            <a:spAutoFit/>
          </a:bodyPr>
          <a:lstStyle/>
          <a:p>
            <a:pPr algn="just">
              <a:lnSpc>
                <a:spcPts val="2876"/>
              </a:lnSpc>
            </a:pPr>
            <a:r>
              <a:rPr lang="en-US" sz="2054">
                <a:solidFill>
                  <a:srgbClr val="01319B"/>
                </a:solidFill>
                <a:latin typeface="Poppins"/>
              </a:rPr>
              <a:t>Missing value adalah </a:t>
            </a:r>
            <a:r>
              <a:rPr lang="en-US" sz="2054">
                <a:solidFill>
                  <a:srgbClr val="01319B"/>
                </a:solidFill>
                <a:latin typeface="Poppins Bold"/>
              </a:rPr>
              <a:t>data yang hilang</a:t>
            </a:r>
            <a:r>
              <a:rPr lang="en-US" sz="2054">
                <a:solidFill>
                  <a:srgbClr val="01319B"/>
                </a:solidFill>
                <a:latin typeface="Poppins"/>
              </a:rPr>
              <a:t> atau </a:t>
            </a:r>
            <a:r>
              <a:rPr lang="en-US" sz="2054">
                <a:solidFill>
                  <a:srgbClr val="01319B"/>
                </a:solidFill>
                <a:latin typeface="Poppins Bold"/>
              </a:rPr>
              <a:t>tidak terdefinisi</a:t>
            </a:r>
            <a:r>
              <a:rPr lang="en-US" sz="2054">
                <a:solidFill>
                  <a:srgbClr val="01319B"/>
                </a:solidFill>
                <a:latin typeface="Poppins"/>
              </a:rPr>
              <a:t> dalam sebuah dataset. Dalam dataset ini </a:t>
            </a:r>
            <a:r>
              <a:rPr lang="en-US" sz="2054">
                <a:solidFill>
                  <a:srgbClr val="01319B"/>
                </a:solidFill>
                <a:latin typeface="Poppins Bold"/>
              </a:rPr>
              <a:t>tidak ditemukan missing value</a:t>
            </a:r>
            <a:r>
              <a:rPr lang="en-US" sz="2054">
                <a:solidFill>
                  <a:srgbClr val="01319B"/>
                </a:solidFill>
                <a:latin typeface="Poppins"/>
              </a:rPr>
              <a:t>, sehingga data dapat dianalisis lebih lanjut.</a:t>
            </a:r>
          </a:p>
        </p:txBody>
      </p:sp>
      <p:sp>
        <p:nvSpPr>
          <p:cNvPr id="29" name="TextBox 29"/>
          <p:cNvSpPr txBox="1"/>
          <p:nvPr/>
        </p:nvSpPr>
        <p:spPr>
          <a:xfrm>
            <a:off x="411008" y="963745"/>
            <a:ext cx="5286587" cy="1009293"/>
          </a:xfrm>
          <a:prstGeom prst="rect">
            <a:avLst/>
          </a:prstGeom>
        </p:spPr>
        <p:txBody>
          <a:bodyPr lIns="0" tIns="0" rIns="0" bIns="0" rtlCol="0" anchor="t">
            <a:spAutoFit/>
          </a:bodyPr>
          <a:lstStyle/>
          <a:p>
            <a:pPr algn="ctr">
              <a:lnSpc>
                <a:spcPts val="7894"/>
              </a:lnSpc>
              <a:spcBef>
                <a:spcPct val="0"/>
              </a:spcBef>
            </a:pPr>
            <a:r>
              <a:rPr lang="en-US" sz="5639" spc="-225">
                <a:solidFill>
                  <a:srgbClr val="01319B"/>
                </a:solidFill>
                <a:latin typeface="Poppins Ultra-Bold"/>
              </a:rPr>
              <a:t>Pre Processing</a:t>
            </a:r>
          </a:p>
        </p:txBody>
      </p:sp>
      <p:sp>
        <p:nvSpPr>
          <p:cNvPr id="30" name="TextBox 30"/>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9263062"/>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64745" y="2050957"/>
            <a:ext cx="8570291" cy="6194611"/>
            <a:chOff x="0" y="0"/>
            <a:chExt cx="2257196" cy="1631502"/>
          </a:xfrm>
        </p:grpSpPr>
        <p:sp>
          <p:nvSpPr>
            <p:cNvPr id="6" name="Freeform 6"/>
            <p:cNvSpPr/>
            <p:nvPr/>
          </p:nvSpPr>
          <p:spPr>
            <a:xfrm>
              <a:off x="0" y="0"/>
              <a:ext cx="2257196" cy="1631502"/>
            </a:xfrm>
            <a:custGeom>
              <a:avLst/>
              <a:gdLst/>
              <a:ahLst/>
              <a:cxnLst/>
              <a:rect l="l" t="t" r="r" b="b"/>
              <a:pathLst>
                <a:path w="2257196" h="1631502">
                  <a:moveTo>
                    <a:pt x="27100" y="0"/>
                  </a:moveTo>
                  <a:lnTo>
                    <a:pt x="2230096" y="0"/>
                  </a:lnTo>
                  <a:cubicBezTo>
                    <a:pt x="2245063" y="0"/>
                    <a:pt x="2257196" y="12133"/>
                    <a:pt x="2257196" y="27100"/>
                  </a:cubicBezTo>
                  <a:lnTo>
                    <a:pt x="2257196" y="1604402"/>
                  </a:lnTo>
                  <a:cubicBezTo>
                    <a:pt x="2257196" y="1611590"/>
                    <a:pt x="2254341" y="1618483"/>
                    <a:pt x="2249259" y="1623565"/>
                  </a:cubicBezTo>
                  <a:cubicBezTo>
                    <a:pt x="2244176" y="1628647"/>
                    <a:pt x="2237283" y="1631502"/>
                    <a:pt x="2230096" y="1631502"/>
                  </a:cubicBezTo>
                  <a:lnTo>
                    <a:pt x="27100" y="1631502"/>
                  </a:lnTo>
                  <a:cubicBezTo>
                    <a:pt x="12133" y="1631502"/>
                    <a:pt x="0" y="1619369"/>
                    <a:pt x="0" y="1604402"/>
                  </a:cubicBezTo>
                  <a:lnTo>
                    <a:pt x="0" y="27100"/>
                  </a:lnTo>
                  <a:cubicBezTo>
                    <a:pt x="0" y="12133"/>
                    <a:pt x="12133" y="0"/>
                    <a:pt x="2710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257196" cy="168865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9429" y="2158568"/>
            <a:ext cx="8306172" cy="534294"/>
            <a:chOff x="0" y="0"/>
            <a:chExt cx="11074896" cy="712392"/>
          </a:xfrm>
        </p:grpSpPr>
        <p:grpSp>
          <p:nvGrpSpPr>
            <p:cNvPr id="9" name="Group 9"/>
            <p:cNvGrpSpPr/>
            <p:nvPr/>
          </p:nvGrpSpPr>
          <p:grpSpPr>
            <a:xfrm>
              <a:off x="0" y="0"/>
              <a:ext cx="11074896" cy="712392"/>
              <a:chOff x="0" y="0"/>
              <a:chExt cx="2801569" cy="180211"/>
            </a:xfrm>
          </p:grpSpPr>
          <p:sp>
            <p:nvSpPr>
              <p:cNvPr id="10" name="Freeform 10"/>
              <p:cNvSpPr/>
              <p:nvPr/>
            </p:nvSpPr>
            <p:spPr>
              <a:xfrm>
                <a:off x="0" y="0"/>
                <a:ext cx="2801569" cy="180211"/>
              </a:xfrm>
              <a:custGeom>
                <a:avLst/>
                <a:gdLst/>
                <a:ahLst/>
                <a:cxnLst/>
                <a:rect l="l" t="t" r="r" b="b"/>
                <a:pathLst>
                  <a:path w="2801569" h="180211">
                    <a:moveTo>
                      <a:pt x="9321" y="0"/>
                    </a:moveTo>
                    <a:lnTo>
                      <a:pt x="2792249" y="0"/>
                    </a:lnTo>
                    <a:cubicBezTo>
                      <a:pt x="2794721" y="0"/>
                      <a:pt x="2797091" y="982"/>
                      <a:pt x="2798840" y="2730"/>
                    </a:cubicBezTo>
                    <a:cubicBezTo>
                      <a:pt x="2800588" y="4478"/>
                      <a:pt x="2801569" y="6849"/>
                      <a:pt x="2801569" y="9321"/>
                    </a:cubicBezTo>
                    <a:lnTo>
                      <a:pt x="2801569" y="170890"/>
                    </a:lnTo>
                    <a:cubicBezTo>
                      <a:pt x="2801569" y="173362"/>
                      <a:pt x="2800588" y="175733"/>
                      <a:pt x="2798840" y="177481"/>
                    </a:cubicBezTo>
                    <a:cubicBezTo>
                      <a:pt x="2797091" y="179229"/>
                      <a:pt x="2794721" y="180211"/>
                      <a:pt x="2792249" y="180211"/>
                    </a:cubicBezTo>
                    <a:lnTo>
                      <a:pt x="9321" y="180211"/>
                    </a:lnTo>
                    <a:cubicBezTo>
                      <a:pt x="6849" y="180211"/>
                      <a:pt x="4478" y="179229"/>
                      <a:pt x="2730" y="177481"/>
                    </a:cubicBezTo>
                    <a:cubicBezTo>
                      <a:pt x="982" y="175733"/>
                      <a:pt x="0" y="173362"/>
                      <a:pt x="0" y="170890"/>
                    </a:cubicBezTo>
                    <a:lnTo>
                      <a:pt x="0" y="9321"/>
                    </a:lnTo>
                    <a:cubicBezTo>
                      <a:pt x="0" y="6849"/>
                      <a:pt x="982" y="4478"/>
                      <a:pt x="2730" y="2730"/>
                    </a:cubicBezTo>
                    <a:cubicBezTo>
                      <a:pt x="4478" y="982"/>
                      <a:pt x="6849" y="0"/>
                      <a:pt x="9321" y="0"/>
                    </a:cubicBezTo>
                    <a:close/>
                  </a:path>
                </a:pathLst>
              </a:custGeom>
              <a:solidFill>
                <a:srgbClr val="26486A"/>
              </a:solidFill>
            </p:spPr>
            <p:txBody>
              <a:bodyPr/>
              <a:lstStyle/>
              <a:p>
                <a:endParaRPr lang="en-ID"/>
              </a:p>
            </p:txBody>
          </p:sp>
          <p:sp>
            <p:nvSpPr>
              <p:cNvPr id="11" name="TextBox 11"/>
              <p:cNvSpPr txBox="1"/>
              <p:nvPr/>
            </p:nvSpPr>
            <p:spPr>
              <a:xfrm>
                <a:off x="0" y="-57150"/>
                <a:ext cx="2801569" cy="237361"/>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1687016" y="-13400"/>
              <a:ext cx="7700865" cy="662993"/>
            </a:xfrm>
            <a:prstGeom prst="rect">
              <a:avLst/>
            </a:prstGeom>
          </p:spPr>
          <p:txBody>
            <a:bodyPr lIns="0" tIns="0" rIns="0" bIns="0" rtlCol="0" anchor="t">
              <a:spAutoFit/>
            </a:bodyPr>
            <a:lstStyle/>
            <a:p>
              <a:pPr algn="ctr">
                <a:lnSpc>
                  <a:spcPts val="4092"/>
                </a:lnSpc>
                <a:spcBef>
                  <a:spcPct val="0"/>
                </a:spcBef>
              </a:pPr>
              <a:r>
                <a:rPr lang="en-US" sz="2923" spc="-116">
                  <a:solidFill>
                    <a:srgbClr val="FFFFFB"/>
                  </a:solidFill>
                  <a:latin typeface="Poppins Bold"/>
                </a:rPr>
                <a:t>Duplikat Data</a:t>
              </a:r>
            </a:p>
          </p:txBody>
        </p:sp>
      </p:grpSp>
      <p:grpSp>
        <p:nvGrpSpPr>
          <p:cNvPr id="13" name="Group 13"/>
          <p:cNvGrpSpPr/>
          <p:nvPr/>
        </p:nvGrpSpPr>
        <p:grpSpPr>
          <a:xfrm>
            <a:off x="9309405" y="2050957"/>
            <a:ext cx="8570291" cy="6194611"/>
            <a:chOff x="0" y="0"/>
            <a:chExt cx="2257196" cy="1631502"/>
          </a:xfrm>
        </p:grpSpPr>
        <p:sp>
          <p:nvSpPr>
            <p:cNvPr id="14" name="Freeform 14"/>
            <p:cNvSpPr/>
            <p:nvPr/>
          </p:nvSpPr>
          <p:spPr>
            <a:xfrm>
              <a:off x="0" y="0"/>
              <a:ext cx="2257196" cy="1631502"/>
            </a:xfrm>
            <a:custGeom>
              <a:avLst/>
              <a:gdLst/>
              <a:ahLst/>
              <a:cxnLst/>
              <a:rect l="l" t="t" r="r" b="b"/>
              <a:pathLst>
                <a:path w="2257196" h="1631502">
                  <a:moveTo>
                    <a:pt x="27100" y="0"/>
                  </a:moveTo>
                  <a:lnTo>
                    <a:pt x="2230096" y="0"/>
                  </a:lnTo>
                  <a:cubicBezTo>
                    <a:pt x="2245063" y="0"/>
                    <a:pt x="2257196" y="12133"/>
                    <a:pt x="2257196" y="27100"/>
                  </a:cubicBezTo>
                  <a:lnTo>
                    <a:pt x="2257196" y="1604402"/>
                  </a:lnTo>
                  <a:cubicBezTo>
                    <a:pt x="2257196" y="1611590"/>
                    <a:pt x="2254341" y="1618483"/>
                    <a:pt x="2249259" y="1623565"/>
                  </a:cubicBezTo>
                  <a:cubicBezTo>
                    <a:pt x="2244176" y="1628647"/>
                    <a:pt x="2237283" y="1631502"/>
                    <a:pt x="2230096" y="1631502"/>
                  </a:cubicBezTo>
                  <a:lnTo>
                    <a:pt x="27100" y="1631502"/>
                  </a:lnTo>
                  <a:cubicBezTo>
                    <a:pt x="12133" y="1631502"/>
                    <a:pt x="0" y="1619369"/>
                    <a:pt x="0" y="1604402"/>
                  </a:cubicBezTo>
                  <a:lnTo>
                    <a:pt x="0" y="27100"/>
                  </a:lnTo>
                  <a:cubicBezTo>
                    <a:pt x="0" y="12133"/>
                    <a:pt x="12133" y="0"/>
                    <a:pt x="2710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15" name="TextBox 15"/>
            <p:cNvSpPr txBox="1"/>
            <p:nvPr/>
          </p:nvSpPr>
          <p:spPr>
            <a:xfrm>
              <a:off x="0" y="-57150"/>
              <a:ext cx="2257196" cy="168865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9434089" y="2158568"/>
            <a:ext cx="8339561" cy="534294"/>
            <a:chOff x="0" y="0"/>
            <a:chExt cx="11119414" cy="712392"/>
          </a:xfrm>
        </p:grpSpPr>
        <p:grpSp>
          <p:nvGrpSpPr>
            <p:cNvPr id="17" name="Group 17"/>
            <p:cNvGrpSpPr/>
            <p:nvPr/>
          </p:nvGrpSpPr>
          <p:grpSpPr>
            <a:xfrm>
              <a:off x="0" y="0"/>
              <a:ext cx="11119414" cy="712392"/>
              <a:chOff x="0" y="0"/>
              <a:chExt cx="2812831" cy="180211"/>
            </a:xfrm>
          </p:grpSpPr>
          <p:sp>
            <p:nvSpPr>
              <p:cNvPr id="18" name="Freeform 18"/>
              <p:cNvSpPr/>
              <p:nvPr/>
            </p:nvSpPr>
            <p:spPr>
              <a:xfrm>
                <a:off x="0" y="0"/>
                <a:ext cx="2812831" cy="180211"/>
              </a:xfrm>
              <a:custGeom>
                <a:avLst/>
                <a:gdLst/>
                <a:ahLst/>
                <a:cxnLst/>
                <a:rect l="l" t="t" r="r" b="b"/>
                <a:pathLst>
                  <a:path w="2812831" h="180211">
                    <a:moveTo>
                      <a:pt x="9283" y="0"/>
                    </a:moveTo>
                    <a:lnTo>
                      <a:pt x="2803547" y="0"/>
                    </a:lnTo>
                    <a:cubicBezTo>
                      <a:pt x="2808674" y="0"/>
                      <a:pt x="2812831" y="4156"/>
                      <a:pt x="2812831" y="9283"/>
                    </a:cubicBezTo>
                    <a:lnTo>
                      <a:pt x="2812831" y="170927"/>
                    </a:lnTo>
                    <a:cubicBezTo>
                      <a:pt x="2812831" y="173390"/>
                      <a:pt x="2811853" y="175751"/>
                      <a:pt x="2810112" y="177492"/>
                    </a:cubicBezTo>
                    <a:cubicBezTo>
                      <a:pt x="2808371" y="179233"/>
                      <a:pt x="2806010" y="180211"/>
                      <a:pt x="2803547" y="180211"/>
                    </a:cubicBezTo>
                    <a:lnTo>
                      <a:pt x="9283" y="180211"/>
                    </a:lnTo>
                    <a:cubicBezTo>
                      <a:pt x="4156" y="180211"/>
                      <a:pt x="0" y="176055"/>
                      <a:pt x="0" y="170927"/>
                    </a:cubicBezTo>
                    <a:lnTo>
                      <a:pt x="0" y="9283"/>
                    </a:lnTo>
                    <a:cubicBezTo>
                      <a:pt x="0" y="4156"/>
                      <a:pt x="4156" y="0"/>
                      <a:pt x="9283" y="0"/>
                    </a:cubicBezTo>
                    <a:close/>
                  </a:path>
                </a:pathLst>
              </a:custGeom>
              <a:solidFill>
                <a:srgbClr val="26486A"/>
              </a:solidFill>
            </p:spPr>
            <p:txBody>
              <a:bodyPr/>
              <a:lstStyle/>
              <a:p>
                <a:endParaRPr lang="en-ID"/>
              </a:p>
            </p:txBody>
          </p:sp>
          <p:sp>
            <p:nvSpPr>
              <p:cNvPr id="19" name="TextBox 19"/>
              <p:cNvSpPr txBox="1"/>
              <p:nvPr/>
            </p:nvSpPr>
            <p:spPr>
              <a:xfrm>
                <a:off x="0" y="-57150"/>
                <a:ext cx="2812831" cy="237361"/>
              </a:xfrm>
              <a:prstGeom prst="rect">
                <a:avLst/>
              </a:prstGeom>
            </p:spPr>
            <p:txBody>
              <a:bodyPr lIns="39668" tIns="39668" rIns="39668" bIns="39668" rtlCol="0" anchor="ctr"/>
              <a:lstStyle/>
              <a:p>
                <a:pPr algn="ctr">
                  <a:lnSpc>
                    <a:spcPts val="2660"/>
                  </a:lnSpc>
                </a:pPr>
                <a:endParaRPr/>
              </a:p>
            </p:txBody>
          </p:sp>
        </p:grpSp>
        <p:sp>
          <p:nvSpPr>
            <p:cNvPr id="20" name="TextBox 20"/>
            <p:cNvSpPr txBox="1"/>
            <p:nvPr/>
          </p:nvSpPr>
          <p:spPr>
            <a:xfrm>
              <a:off x="1693797" y="-13400"/>
              <a:ext cx="7731820" cy="662993"/>
            </a:xfrm>
            <a:prstGeom prst="rect">
              <a:avLst/>
            </a:prstGeom>
          </p:spPr>
          <p:txBody>
            <a:bodyPr lIns="0" tIns="0" rIns="0" bIns="0" rtlCol="0" anchor="t">
              <a:spAutoFit/>
            </a:bodyPr>
            <a:lstStyle/>
            <a:p>
              <a:pPr algn="ctr">
                <a:lnSpc>
                  <a:spcPts val="4092"/>
                </a:lnSpc>
                <a:spcBef>
                  <a:spcPct val="0"/>
                </a:spcBef>
              </a:pPr>
              <a:r>
                <a:rPr lang="en-US" sz="2923" spc="-116">
                  <a:solidFill>
                    <a:srgbClr val="FFFFFB"/>
                  </a:solidFill>
                  <a:latin typeface="Poppins Bold"/>
                </a:rPr>
                <a:t>Drop Variabel</a:t>
              </a:r>
            </a:p>
          </p:txBody>
        </p:sp>
      </p:grpSp>
      <p:sp>
        <p:nvSpPr>
          <p:cNvPr id="21" name="Freeform 21"/>
          <p:cNvSpPr/>
          <p:nvPr/>
        </p:nvSpPr>
        <p:spPr>
          <a:xfrm>
            <a:off x="400218" y="4465703"/>
            <a:ext cx="8306172" cy="1352769"/>
          </a:xfrm>
          <a:custGeom>
            <a:avLst/>
            <a:gdLst/>
            <a:ahLst/>
            <a:cxnLst/>
            <a:rect l="l" t="t" r="r" b="b"/>
            <a:pathLst>
              <a:path w="8306172" h="1352769">
                <a:moveTo>
                  <a:pt x="0" y="0"/>
                </a:moveTo>
                <a:lnTo>
                  <a:pt x="8306173" y="0"/>
                </a:lnTo>
                <a:lnTo>
                  <a:pt x="8306173" y="1352769"/>
                </a:lnTo>
                <a:lnTo>
                  <a:pt x="0" y="1352769"/>
                </a:lnTo>
                <a:lnTo>
                  <a:pt x="0" y="0"/>
                </a:lnTo>
                <a:close/>
              </a:path>
            </a:pathLst>
          </a:custGeom>
          <a:blipFill>
            <a:blip r:embed="rId4"/>
            <a:stretch>
              <a:fillRect/>
            </a:stretch>
          </a:blipFill>
        </p:spPr>
        <p:txBody>
          <a:bodyPr/>
          <a:lstStyle/>
          <a:p>
            <a:endParaRPr lang="en-ID"/>
          </a:p>
        </p:txBody>
      </p:sp>
      <p:sp>
        <p:nvSpPr>
          <p:cNvPr id="22" name="Freeform 22"/>
          <p:cNvSpPr/>
          <p:nvPr/>
        </p:nvSpPr>
        <p:spPr>
          <a:xfrm>
            <a:off x="2949636" y="2933669"/>
            <a:ext cx="3207338" cy="1332009"/>
          </a:xfrm>
          <a:custGeom>
            <a:avLst/>
            <a:gdLst/>
            <a:ahLst/>
            <a:cxnLst/>
            <a:rect l="l" t="t" r="r" b="b"/>
            <a:pathLst>
              <a:path w="3207338" h="1332009">
                <a:moveTo>
                  <a:pt x="0" y="0"/>
                </a:moveTo>
                <a:lnTo>
                  <a:pt x="3207337" y="0"/>
                </a:lnTo>
                <a:lnTo>
                  <a:pt x="3207337" y="1332009"/>
                </a:lnTo>
                <a:lnTo>
                  <a:pt x="0" y="1332009"/>
                </a:lnTo>
                <a:lnTo>
                  <a:pt x="0" y="0"/>
                </a:lnTo>
                <a:close/>
              </a:path>
            </a:pathLst>
          </a:custGeom>
          <a:blipFill>
            <a:blip r:embed="rId5"/>
            <a:stretch>
              <a:fillRect/>
            </a:stretch>
          </a:blipFill>
        </p:spPr>
        <p:txBody>
          <a:bodyPr/>
          <a:lstStyle/>
          <a:p>
            <a:endParaRPr lang="en-ID"/>
          </a:p>
        </p:txBody>
      </p:sp>
      <p:sp>
        <p:nvSpPr>
          <p:cNvPr id="23" name="TextBox 23"/>
          <p:cNvSpPr txBox="1"/>
          <p:nvPr/>
        </p:nvSpPr>
        <p:spPr>
          <a:xfrm>
            <a:off x="933047" y="6092873"/>
            <a:ext cx="7218936" cy="1814714"/>
          </a:xfrm>
          <a:prstGeom prst="rect">
            <a:avLst/>
          </a:prstGeom>
        </p:spPr>
        <p:txBody>
          <a:bodyPr lIns="0" tIns="0" rIns="0" bIns="0" rtlCol="0" anchor="t">
            <a:spAutoFit/>
          </a:bodyPr>
          <a:lstStyle/>
          <a:p>
            <a:pPr algn="just">
              <a:lnSpc>
                <a:spcPts val="2876"/>
              </a:lnSpc>
            </a:pPr>
            <a:r>
              <a:rPr lang="en-US" sz="2054">
                <a:solidFill>
                  <a:srgbClr val="01319B"/>
                </a:solidFill>
                <a:latin typeface="Poppins"/>
              </a:rPr>
              <a:t>Pengecekan duplikasi pada data penting karena </a:t>
            </a:r>
            <a:r>
              <a:rPr lang="en-US" sz="2054">
                <a:solidFill>
                  <a:srgbClr val="01319B"/>
                </a:solidFill>
                <a:latin typeface="Poppins Bold"/>
              </a:rPr>
              <a:t>adanya duplikasi</a:t>
            </a:r>
            <a:r>
              <a:rPr lang="en-US" sz="2054">
                <a:solidFill>
                  <a:srgbClr val="01319B"/>
                </a:solidFill>
                <a:latin typeface="Poppins"/>
              </a:rPr>
              <a:t> dapat </a:t>
            </a:r>
            <a:r>
              <a:rPr lang="en-US" sz="2054">
                <a:solidFill>
                  <a:srgbClr val="01319B"/>
                </a:solidFill>
                <a:latin typeface="Poppins Bold"/>
              </a:rPr>
              <a:t>menyebabkan kesalahan dalam analisis data</a:t>
            </a:r>
            <a:r>
              <a:rPr lang="en-US" sz="2054">
                <a:solidFill>
                  <a:srgbClr val="01319B"/>
                </a:solidFill>
                <a:latin typeface="Poppins"/>
              </a:rPr>
              <a:t> dan </a:t>
            </a:r>
            <a:r>
              <a:rPr lang="en-US" sz="2054">
                <a:solidFill>
                  <a:srgbClr val="01319B"/>
                </a:solidFill>
                <a:latin typeface="Poppins Bold"/>
              </a:rPr>
              <a:t>menghasilkan kesimpulan yang tidak akurat</a:t>
            </a:r>
            <a:r>
              <a:rPr lang="en-US" sz="2054">
                <a:solidFill>
                  <a:srgbClr val="01319B"/>
                </a:solidFill>
                <a:latin typeface="Poppins"/>
              </a:rPr>
              <a:t>. Berdasarkan pengecekan pada dataset </a:t>
            </a:r>
            <a:r>
              <a:rPr lang="en-US" sz="2054">
                <a:solidFill>
                  <a:srgbClr val="01319B"/>
                </a:solidFill>
                <a:latin typeface="Poppins Bold"/>
              </a:rPr>
              <a:t>tidak terdapat duplikasi data.</a:t>
            </a:r>
          </a:p>
        </p:txBody>
      </p:sp>
      <p:sp>
        <p:nvSpPr>
          <p:cNvPr id="24" name="TextBox 24"/>
          <p:cNvSpPr txBox="1"/>
          <p:nvPr/>
        </p:nvSpPr>
        <p:spPr>
          <a:xfrm>
            <a:off x="411008" y="963745"/>
            <a:ext cx="5286587" cy="1009293"/>
          </a:xfrm>
          <a:prstGeom prst="rect">
            <a:avLst/>
          </a:prstGeom>
        </p:spPr>
        <p:txBody>
          <a:bodyPr lIns="0" tIns="0" rIns="0" bIns="0" rtlCol="0" anchor="t">
            <a:spAutoFit/>
          </a:bodyPr>
          <a:lstStyle/>
          <a:p>
            <a:pPr algn="ctr">
              <a:lnSpc>
                <a:spcPts val="7894"/>
              </a:lnSpc>
              <a:spcBef>
                <a:spcPct val="0"/>
              </a:spcBef>
            </a:pPr>
            <a:r>
              <a:rPr lang="en-US" sz="5639" spc="-225">
                <a:solidFill>
                  <a:srgbClr val="01319B"/>
                </a:solidFill>
                <a:latin typeface="Poppins Ultra-Bold"/>
              </a:rPr>
              <a:t>Pre Processing</a:t>
            </a:r>
          </a:p>
        </p:txBody>
      </p:sp>
      <p:sp>
        <p:nvSpPr>
          <p:cNvPr id="25" name="Freeform 25"/>
          <p:cNvSpPr/>
          <p:nvPr/>
        </p:nvSpPr>
        <p:spPr>
          <a:xfrm>
            <a:off x="9441465" y="2824160"/>
            <a:ext cx="8306172" cy="3541391"/>
          </a:xfrm>
          <a:custGeom>
            <a:avLst/>
            <a:gdLst/>
            <a:ahLst/>
            <a:cxnLst/>
            <a:rect l="l" t="t" r="r" b="b"/>
            <a:pathLst>
              <a:path w="8306172" h="3541391">
                <a:moveTo>
                  <a:pt x="0" y="0"/>
                </a:moveTo>
                <a:lnTo>
                  <a:pt x="8306172" y="0"/>
                </a:lnTo>
                <a:lnTo>
                  <a:pt x="8306172" y="3541392"/>
                </a:lnTo>
                <a:lnTo>
                  <a:pt x="0" y="3541392"/>
                </a:lnTo>
                <a:lnTo>
                  <a:pt x="0" y="0"/>
                </a:lnTo>
                <a:close/>
              </a:path>
            </a:pathLst>
          </a:custGeom>
          <a:blipFill>
            <a:blip r:embed="rId6"/>
            <a:stretch>
              <a:fillRect/>
            </a:stretch>
          </a:blipFill>
        </p:spPr>
        <p:txBody>
          <a:bodyPr/>
          <a:lstStyle/>
          <a:p>
            <a:endParaRPr lang="en-ID"/>
          </a:p>
        </p:txBody>
      </p:sp>
      <p:sp>
        <p:nvSpPr>
          <p:cNvPr id="26" name="TextBox 26"/>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9263062"/>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679139" y="1334682"/>
            <a:ext cx="16580161" cy="7739673"/>
            <a:chOff x="0" y="0"/>
            <a:chExt cx="4366791" cy="2038432"/>
          </a:xfrm>
        </p:grpSpPr>
        <p:sp>
          <p:nvSpPr>
            <p:cNvPr id="6" name="Freeform 6"/>
            <p:cNvSpPr/>
            <p:nvPr/>
          </p:nvSpPr>
          <p:spPr>
            <a:xfrm>
              <a:off x="0" y="0"/>
              <a:ext cx="4366792" cy="2038432"/>
            </a:xfrm>
            <a:custGeom>
              <a:avLst/>
              <a:gdLst/>
              <a:ahLst/>
              <a:cxnLst/>
              <a:rect l="l" t="t" r="r" b="b"/>
              <a:pathLst>
                <a:path w="4366792" h="2038432">
                  <a:moveTo>
                    <a:pt x="14008" y="0"/>
                  </a:moveTo>
                  <a:lnTo>
                    <a:pt x="4352784" y="0"/>
                  </a:lnTo>
                  <a:cubicBezTo>
                    <a:pt x="4356499" y="0"/>
                    <a:pt x="4360062" y="1476"/>
                    <a:pt x="4362689" y="4103"/>
                  </a:cubicBezTo>
                  <a:cubicBezTo>
                    <a:pt x="4365316" y="6730"/>
                    <a:pt x="4366792" y="10293"/>
                    <a:pt x="4366792" y="14008"/>
                  </a:cubicBezTo>
                  <a:lnTo>
                    <a:pt x="4366792" y="2024424"/>
                  </a:lnTo>
                  <a:cubicBezTo>
                    <a:pt x="4366792" y="2028139"/>
                    <a:pt x="4365316" y="2031702"/>
                    <a:pt x="4362689" y="2034330"/>
                  </a:cubicBezTo>
                  <a:cubicBezTo>
                    <a:pt x="4360062" y="2036956"/>
                    <a:pt x="4356499" y="2038432"/>
                    <a:pt x="4352784" y="2038432"/>
                  </a:cubicBezTo>
                  <a:lnTo>
                    <a:pt x="14008" y="2038432"/>
                  </a:lnTo>
                  <a:cubicBezTo>
                    <a:pt x="10293" y="2038432"/>
                    <a:pt x="6730" y="2036956"/>
                    <a:pt x="4103" y="2034330"/>
                  </a:cubicBezTo>
                  <a:cubicBezTo>
                    <a:pt x="1476" y="2031702"/>
                    <a:pt x="0" y="2028139"/>
                    <a:pt x="0" y="2024424"/>
                  </a:cubicBezTo>
                  <a:lnTo>
                    <a:pt x="0" y="14008"/>
                  </a:lnTo>
                  <a:cubicBezTo>
                    <a:pt x="0" y="10293"/>
                    <a:pt x="1476" y="6730"/>
                    <a:pt x="4103" y="4103"/>
                  </a:cubicBezTo>
                  <a:cubicBezTo>
                    <a:pt x="6730" y="1476"/>
                    <a:pt x="10293" y="0"/>
                    <a:pt x="14008"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4366791" cy="209558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51486" y="1531251"/>
            <a:ext cx="10840390" cy="7346536"/>
          </a:xfrm>
          <a:custGeom>
            <a:avLst/>
            <a:gdLst/>
            <a:ahLst/>
            <a:cxnLst/>
            <a:rect l="l" t="t" r="r" b="b"/>
            <a:pathLst>
              <a:path w="10840390" h="7346536">
                <a:moveTo>
                  <a:pt x="0" y="0"/>
                </a:moveTo>
                <a:lnTo>
                  <a:pt x="10840390" y="0"/>
                </a:lnTo>
                <a:lnTo>
                  <a:pt x="10840390" y="7346536"/>
                </a:lnTo>
                <a:lnTo>
                  <a:pt x="0" y="7346536"/>
                </a:lnTo>
                <a:lnTo>
                  <a:pt x="0" y="0"/>
                </a:lnTo>
                <a:close/>
              </a:path>
            </a:pathLst>
          </a:custGeom>
          <a:blipFill>
            <a:blip r:embed="rId4"/>
            <a:stretch>
              <a:fillRect/>
            </a:stretch>
          </a:blipFill>
        </p:spPr>
        <p:txBody>
          <a:bodyPr/>
          <a:lstStyle/>
          <a:p>
            <a:endParaRPr lang="en-ID"/>
          </a:p>
        </p:txBody>
      </p:sp>
      <p:grpSp>
        <p:nvGrpSpPr>
          <p:cNvPr id="9" name="Group 9"/>
          <p:cNvGrpSpPr/>
          <p:nvPr/>
        </p:nvGrpSpPr>
        <p:grpSpPr>
          <a:xfrm rot="-5400000">
            <a:off x="918448" y="7432620"/>
            <a:ext cx="1157085" cy="227394"/>
            <a:chOff x="0" y="0"/>
            <a:chExt cx="304747" cy="59890"/>
          </a:xfrm>
        </p:grpSpPr>
        <p:sp>
          <p:nvSpPr>
            <p:cNvPr id="10" name="Freeform 10"/>
            <p:cNvSpPr/>
            <p:nvPr/>
          </p:nvSpPr>
          <p:spPr>
            <a:xfrm>
              <a:off x="0" y="0"/>
              <a:ext cx="304747" cy="59890"/>
            </a:xfrm>
            <a:custGeom>
              <a:avLst/>
              <a:gdLst/>
              <a:ahLst/>
              <a:cxnLst/>
              <a:rect l="l" t="t" r="r" b="b"/>
              <a:pathLst>
                <a:path w="304747" h="59890">
                  <a:moveTo>
                    <a:pt x="0" y="0"/>
                  </a:moveTo>
                  <a:lnTo>
                    <a:pt x="304747" y="0"/>
                  </a:lnTo>
                  <a:lnTo>
                    <a:pt x="304747"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11" name="TextBox 11"/>
            <p:cNvSpPr txBox="1"/>
            <p:nvPr/>
          </p:nvSpPr>
          <p:spPr>
            <a:xfrm>
              <a:off x="0" y="-57150"/>
              <a:ext cx="304747" cy="11704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482204" y="7543933"/>
            <a:ext cx="1379711" cy="227394"/>
            <a:chOff x="0" y="0"/>
            <a:chExt cx="363381" cy="59890"/>
          </a:xfrm>
        </p:grpSpPr>
        <p:sp>
          <p:nvSpPr>
            <p:cNvPr id="13" name="Freeform 13"/>
            <p:cNvSpPr/>
            <p:nvPr/>
          </p:nvSpPr>
          <p:spPr>
            <a:xfrm>
              <a:off x="0" y="0"/>
              <a:ext cx="363381" cy="59890"/>
            </a:xfrm>
            <a:custGeom>
              <a:avLst/>
              <a:gdLst/>
              <a:ahLst/>
              <a:cxnLst/>
              <a:rect l="l" t="t" r="r" b="b"/>
              <a:pathLst>
                <a:path w="363381" h="59890">
                  <a:moveTo>
                    <a:pt x="0" y="0"/>
                  </a:moveTo>
                  <a:lnTo>
                    <a:pt x="363381" y="0"/>
                  </a:lnTo>
                  <a:lnTo>
                    <a:pt x="363381"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14" name="TextBox 14"/>
            <p:cNvSpPr txBox="1"/>
            <p:nvPr/>
          </p:nvSpPr>
          <p:spPr>
            <a:xfrm>
              <a:off x="0" y="-57150"/>
              <a:ext cx="363381" cy="11704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2050817" y="7340666"/>
            <a:ext cx="973176" cy="227394"/>
            <a:chOff x="0" y="0"/>
            <a:chExt cx="256310" cy="59890"/>
          </a:xfrm>
        </p:grpSpPr>
        <p:sp>
          <p:nvSpPr>
            <p:cNvPr id="16" name="Freeform 16"/>
            <p:cNvSpPr/>
            <p:nvPr/>
          </p:nvSpPr>
          <p:spPr>
            <a:xfrm>
              <a:off x="0" y="0"/>
              <a:ext cx="256310" cy="59890"/>
            </a:xfrm>
            <a:custGeom>
              <a:avLst/>
              <a:gdLst/>
              <a:ahLst/>
              <a:cxnLst/>
              <a:rect l="l" t="t" r="r" b="b"/>
              <a:pathLst>
                <a:path w="256310" h="59890">
                  <a:moveTo>
                    <a:pt x="0" y="0"/>
                  </a:moveTo>
                  <a:lnTo>
                    <a:pt x="256310" y="0"/>
                  </a:lnTo>
                  <a:lnTo>
                    <a:pt x="256310"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17" name="TextBox 17"/>
            <p:cNvSpPr txBox="1"/>
            <p:nvPr/>
          </p:nvSpPr>
          <p:spPr>
            <a:xfrm>
              <a:off x="0" y="-57150"/>
              <a:ext cx="256310" cy="11704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2932966" y="7495536"/>
            <a:ext cx="1282917" cy="227394"/>
            <a:chOff x="0" y="0"/>
            <a:chExt cx="337888" cy="59890"/>
          </a:xfrm>
        </p:grpSpPr>
        <p:sp>
          <p:nvSpPr>
            <p:cNvPr id="19" name="Freeform 19"/>
            <p:cNvSpPr/>
            <p:nvPr/>
          </p:nvSpPr>
          <p:spPr>
            <a:xfrm>
              <a:off x="0" y="0"/>
              <a:ext cx="337888" cy="59890"/>
            </a:xfrm>
            <a:custGeom>
              <a:avLst/>
              <a:gdLst/>
              <a:ahLst/>
              <a:cxnLst/>
              <a:rect l="l" t="t" r="r" b="b"/>
              <a:pathLst>
                <a:path w="337888" h="59890">
                  <a:moveTo>
                    <a:pt x="0" y="0"/>
                  </a:moveTo>
                  <a:lnTo>
                    <a:pt x="337888" y="0"/>
                  </a:lnTo>
                  <a:lnTo>
                    <a:pt x="337888"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0" name="TextBox 20"/>
            <p:cNvSpPr txBox="1"/>
            <p:nvPr/>
          </p:nvSpPr>
          <p:spPr>
            <a:xfrm>
              <a:off x="0" y="-57150"/>
              <a:ext cx="337888" cy="11704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5400000">
            <a:off x="3148519" y="7640727"/>
            <a:ext cx="1573299" cy="227394"/>
            <a:chOff x="0" y="0"/>
            <a:chExt cx="414367" cy="59890"/>
          </a:xfrm>
        </p:grpSpPr>
        <p:sp>
          <p:nvSpPr>
            <p:cNvPr id="22" name="Freeform 22"/>
            <p:cNvSpPr/>
            <p:nvPr/>
          </p:nvSpPr>
          <p:spPr>
            <a:xfrm>
              <a:off x="0" y="0"/>
              <a:ext cx="414367" cy="59890"/>
            </a:xfrm>
            <a:custGeom>
              <a:avLst/>
              <a:gdLst/>
              <a:ahLst/>
              <a:cxnLst/>
              <a:rect l="l" t="t" r="r" b="b"/>
              <a:pathLst>
                <a:path w="414367" h="59890">
                  <a:moveTo>
                    <a:pt x="0" y="0"/>
                  </a:moveTo>
                  <a:lnTo>
                    <a:pt x="414367" y="0"/>
                  </a:lnTo>
                  <a:lnTo>
                    <a:pt x="414367"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3" name="TextBox 23"/>
            <p:cNvSpPr txBox="1"/>
            <p:nvPr/>
          </p:nvSpPr>
          <p:spPr>
            <a:xfrm>
              <a:off x="0" y="-57150"/>
              <a:ext cx="414367" cy="11704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7850940" y="7359599"/>
            <a:ext cx="1011042" cy="227394"/>
            <a:chOff x="0" y="0"/>
            <a:chExt cx="266283" cy="59890"/>
          </a:xfrm>
        </p:grpSpPr>
        <p:sp>
          <p:nvSpPr>
            <p:cNvPr id="25" name="Freeform 25"/>
            <p:cNvSpPr/>
            <p:nvPr/>
          </p:nvSpPr>
          <p:spPr>
            <a:xfrm>
              <a:off x="0" y="0"/>
              <a:ext cx="266283" cy="59890"/>
            </a:xfrm>
            <a:custGeom>
              <a:avLst/>
              <a:gdLst/>
              <a:ahLst/>
              <a:cxnLst/>
              <a:rect l="l" t="t" r="r" b="b"/>
              <a:pathLst>
                <a:path w="266283" h="59890">
                  <a:moveTo>
                    <a:pt x="0" y="0"/>
                  </a:moveTo>
                  <a:lnTo>
                    <a:pt x="266283" y="0"/>
                  </a:lnTo>
                  <a:lnTo>
                    <a:pt x="266283"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6" name="TextBox 26"/>
            <p:cNvSpPr txBox="1"/>
            <p:nvPr/>
          </p:nvSpPr>
          <p:spPr>
            <a:xfrm>
              <a:off x="0" y="-57150"/>
              <a:ext cx="266283" cy="11704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5400000">
            <a:off x="8414270" y="7471338"/>
            <a:ext cx="1234520" cy="227394"/>
            <a:chOff x="0" y="0"/>
            <a:chExt cx="325141" cy="59890"/>
          </a:xfrm>
        </p:grpSpPr>
        <p:sp>
          <p:nvSpPr>
            <p:cNvPr id="28" name="Freeform 28"/>
            <p:cNvSpPr/>
            <p:nvPr/>
          </p:nvSpPr>
          <p:spPr>
            <a:xfrm>
              <a:off x="0" y="0"/>
              <a:ext cx="325141" cy="59890"/>
            </a:xfrm>
            <a:custGeom>
              <a:avLst/>
              <a:gdLst/>
              <a:ahLst/>
              <a:cxnLst/>
              <a:rect l="l" t="t" r="r" b="b"/>
              <a:pathLst>
                <a:path w="325141" h="59890">
                  <a:moveTo>
                    <a:pt x="0" y="0"/>
                  </a:moveTo>
                  <a:lnTo>
                    <a:pt x="325141" y="0"/>
                  </a:lnTo>
                  <a:lnTo>
                    <a:pt x="325141"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9" name="TextBox 29"/>
            <p:cNvSpPr txBox="1"/>
            <p:nvPr/>
          </p:nvSpPr>
          <p:spPr>
            <a:xfrm>
              <a:off x="0" y="-57150"/>
              <a:ext cx="325141" cy="11704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8905686" y="7340666"/>
            <a:ext cx="973176" cy="227394"/>
            <a:chOff x="0" y="0"/>
            <a:chExt cx="256310" cy="59890"/>
          </a:xfrm>
        </p:grpSpPr>
        <p:sp>
          <p:nvSpPr>
            <p:cNvPr id="31" name="Freeform 31"/>
            <p:cNvSpPr/>
            <p:nvPr/>
          </p:nvSpPr>
          <p:spPr>
            <a:xfrm>
              <a:off x="0" y="0"/>
              <a:ext cx="256310" cy="59890"/>
            </a:xfrm>
            <a:custGeom>
              <a:avLst/>
              <a:gdLst/>
              <a:ahLst/>
              <a:cxnLst/>
              <a:rect l="l" t="t" r="r" b="b"/>
              <a:pathLst>
                <a:path w="256310" h="59890">
                  <a:moveTo>
                    <a:pt x="0" y="0"/>
                  </a:moveTo>
                  <a:lnTo>
                    <a:pt x="256310" y="0"/>
                  </a:lnTo>
                  <a:lnTo>
                    <a:pt x="256310"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2" name="TextBox 32"/>
            <p:cNvSpPr txBox="1"/>
            <p:nvPr/>
          </p:nvSpPr>
          <p:spPr>
            <a:xfrm>
              <a:off x="0" y="-57150"/>
              <a:ext cx="256310" cy="11704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rot="-5400000">
            <a:off x="9903145" y="7662969"/>
            <a:ext cx="1617782" cy="227394"/>
            <a:chOff x="0" y="0"/>
            <a:chExt cx="426083" cy="59890"/>
          </a:xfrm>
        </p:grpSpPr>
        <p:sp>
          <p:nvSpPr>
            <p:cNvPr id="34" name="Freeform 34"/>
            <p:cNvSpPr/>
            <p:nvPr/>
          </p:nvSpPr>
          <p:spPr>
            <a:xfrm>
              <a:off x="0" y="0"/>
              <a:ext cx="426083" cy="59890"/>
            </a:xfrm>
            <a:custGeom>
              <a:avLst/>
              <a:gdLst/>
              <a:ahLst/>
              <a:cxnLst/>
              <a:rect l="l" t="t" r="r" b="b"/>
              <a:pathLst>
                <a:path w="426083" h="59890">
                  <a:moveTo>
                    <a:pt x="0" y="0"/>
                  </a:moveTo>
                  <a:lnTo>
                    <a:pt x="426083" y="0"/>
                  </a:lnTo>
                  <a:lnTo>
                    <a:pt x="426083" y="59890"/>
                  </a:lnTo>
                  <a:lnTo>
                    <a:pt x="0" y="59890"/>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5" name="TextBox 35"/>
            <p:cNvSpPr txBox="1"/>
            <p:nvPr/>
          </p:nvSpPr>
          <p:spPr>
            <a:xfrm>
              <a:off x="0" y="-57150"/>
              <a:ext cx="426083" cy="11704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2436795" y="1924453"/>
            <a:ext cx="4378776" cy="1212824"/>
          </a:xfrm>
          <a:prstGeom prst="rect">
            <a:avLst/>
          </a:prstGeom>
        </p:spPr>
        <p:txBody>
          <a:bodyPr lIns="0" tIns="0" rIns="0" bIns="0" rtlCol="0" anchor="t">
            <a:spAutoFit/>
          </a:bodyPr>
          <a:lstStyle/>
          <a:p>
            <a:pPr algn="l">
              <a:lnSpc>
                <a:spcPts val="4342"/>
              </a:lnSpc>
            </a:pPr>
            <a:r>
              <a:rPr lang="en-US" sz="5639" spc="-225">
                <a:solidFill>
                  <a:srgbClr val="01319B"/>
                </a:solidFill>
                <a:latin typeface="Poppins Ultra-Bold"/>
              </a:rPr>
              <a:t>Feature Selection</a:t>
            </a:r>
          </a:p>
        </p:txBody>
      </p:sp>
      <p:sp>
        <p:nvSpPr>
          <p:cNvPr id="37" name="TextBox 37"/>
          <p:cNvSpPr txBox="1"/>
          <p:nvPr/>
        </p:nvSpPr>
        <p:spPr>
          <a:xfrm>
            <a:off x="12421763" y="3118228"/>
            <a:ext cx="4393808" cy="1172210"/>
          </a:xfrm>
          <a:prstGeom prst="rect">
            <a:avLst/>
          </a:prstGeom>
        </p:spPr>
        <p:txBody>
          <a:bodyPr lIns="0" tIns="0" rIns="0" bIns="0" rtlCol="0" anchor="t">
            <a:spAutoFit/>
          </a:bodyPr>
          <a:lstStyle/>
          <a:p>
            <a:pPr algn="just">
              <a:lnSpc>
                <a:spcPts val="2320"/>
              </a:lnSpc>
            </a:pPr>
            <a:r>
              <a:rPr lang="en-US" sz="2000">
                <a:solidFill>
                  <a:srgbClr val="01319B"/>
                </a:solidFill>
                <a:latin typeface="Poppins"/>
              </a:rPr>
              <a:t>Terpilih 9 variabel sebagai prediktor dengan minimal tiga metode yang relevan dengan sembilan variabel tersebut.</a:t>
            </a:r>
          </a:p>
        </p:txBody>
      </p:sp>
      <p:sp>
        <p:nvSpPr>
          <p:cNvPr id="38" name="TextBox 38"/>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3" name="Group 3"/>
          <p:cNvGrpSpPr/>
          <p:nvPr/>
        </p:nvGrpSpPr>
        <p:grpSpPr>
          <a:xfrm>
            <a:off x="2812463" y="3774578"/>
            <a:ext cx="2858872" cy="2858872"/>
            <a:chOff x="0" y="0"/>
            <a:chExt cx="6350000" cy="6350000"/>
          </a:xfrm>
        </p:grpSpPr>
        <p:sp>
          <p:nvSpPr>
            <p:cNvPr id="4" name="Freeform 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b="-33333"/>
              </a:stretch>
            </a:blipFill>
          </p:spPr>
          <p:txBody>
            <a:bodyPr/>
            <a:lstStyle/>
            <a:p>
              <a:endParaRPr lang="en-ID"/>
            </a:p>
          </p:txBody>
        </p:sp>
      </p:grpSp>
      <p:grpSp>
        <p:nvGrpSpPr>
          <p:cNvPr id="5" name="Group 5"/>
          <p:cNvGrpSpPr/>
          <p:nvPr/>
        </p:nvGrpSpPr>
        <p:grpSpPr>
          <a:xfrm>
            <a:off x="2812463" y="7091691"/>
            <a:ext cx="2853764" cy="162564"/>
            <a:chOff x="0" y="0"/>
            <a:chExt cx="755118" cy="43015"/>
          </a:xfrm>
        </p:grpSpPr>
        <p:sp>
          <p:nvSpPr>
            <p:cNvPr id="6" name="Freeform 6"/>
            <p:cNvSpPr/>
            <p:nvPr/>
          </p:nvSpPr>
          <p:spPr>
            <a:xfrm>
              <a:off x="0" y="0"/>
              <a:ext cx="755118" cy="43015"/>
            </a:xfrm>
            <a:custGeom>
              <a:avLst/>
              <a:gdLst/>
              <a:ahLst/>
              <a:cxnLst/>
              <a:rect l="l" t="t" r="r" b="b"/>
              <a:pathLst>
                <a:path w="755118" h="43015">
                  <a:moveTo>
                    <a:pt x="0" y="0"/>
                  </a:moveTo>
                  <a:lnTo>
                    <a:pt x="755118" y="0"/>
                  </a:lnTo>
                  <a:lnTo>
                    <a:pt x="755118" y="43015"/>
                  </a:lnTo>
                  <a:lnTo>
                    <a:pt x="0" y="43015"/>
                  </a:lnTo>
                  <a:close/>
                </a:path>
              </a:pathLst>
            </a:custGeom>
            <a:solidFill>
              <a:srgbClr val="FFFFFB"/>
            </a:solidFill>
          </p:spPr>
          <p:txBody>
            <a:bodyPr/>
            <a:lstStyle/>
            <a:p>
              <a:endParaRPr lang="en-ID"/>
            </a:p>
          </p:txBody>
        </p:sp>
        <p:sp>
          <p:nvSpPr>
            <p:cNvPr id="7" name="TextBox 7"/>
            <p:cNvSpPr txBox="1"/>
            <p:nvPr/>
          </p:nvSpPr>
          <p:spPr>
            <a:xfrm>
              <a:off x="0" y="-66675"/>
              <a:ext cx="755118" cy="109690"/>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7887027" y="3774578"/>
            <a:ext cx="2858872" cy="2858872"/>
            <a:chOff x="0" y="0"/>
            <a:chExt cx="6350000" cy="6350000"/>
          </a:xfrm>
        </p:grpSpPr>
        <p:sp>
          <p:nvSpPr>
            <p:cNvPr id="9" name="Freeform 9"/>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t="-12069" b="-34619"/>
              </a:stretch>
            </a:blipFill>
          </p:spPr>
          <p:txBody>
            <a:bodyPr/>
            <a:lstStyle/>
            <a:p>
              <a:endParaRPr lang="en-ID"/>
            </a:p>
          </p:txBody>
        </p:sp>
      </p:grpSp>
      <p:grpSp>
        <p:nvGrpSpPr>
          <p:cNvPr id="10" name="Group 10"/>
          <p:cNvGrpSpPr/>
          <p:nvPr/>
        </p:nvGrpSpPr>
        <p:grpSpPr>
          <a:xfrm>
            <a:off x="7887027" y="7091691"/>
            <a:ext cx="2853764" cy="162564"/>
            <a:chOff x="0" y="0"/>
            <a:chExt cx="755118" cy="43015"/>
          </a:xfrm>
        </p:grpSpPr>
        <p:sp>
          <p:nvSpPr>
            <p:cNvPr id="11" name="Freeform 11"/>
            <p:cNvSpPr/>
            <p:nvPr/>
          </p:nvSpPr>
          <p:spPr>
            <a:xfrm>
              <a:off x="0" y="0"/>
              <a:ext cx="755118" cy="43015"/>
            </a:xfrm>
            <a:custGeom>
              <a:avLst/>
              <a:gdLst/>
              <a:ahLst/>
              <a:cxnLst/>
              <a:rect l="l" t="t" r="r" b="b"/>
              <a:pathLst>
                <a:path w="755118" h="43015">
                  <a:moveTo>
                    <a:pt x="0" y="0"/>
                  </a:moveTo>
                  <a:lnTo>
                    <a:pt x="755118" y="0"/>
                  </a:lnTo>
                  <a:lnTo>
                    <a:pt x="755118" y="43015"/>
                  </a:lnTo>
                  <a:lnTo>
                    <a:pt x="0" y="43015"/>
                  </a:lnTo>
                  <a:close/>
                </a:path>
              </a:pathLst>
            </a:custGeom>
            <a:solidFill>
              <a:srgbClr val="FFFFFB"/>
            </a:solidFill>
          </p:spPr>
          <p:txBody>
            <a:bodyPr/>
            <a:lstStyle/>
            <a:p>
              <a:endParaRPr lang="en-ID"/>
            </a:p>
          </p:txBody>
        </p:sp>
        <p:sp>
          <p:nvSpPr>
            <p:cNvPr id="12" name="TextBox 12"/>
            <p:cNvSpPr txBox="1"/>
            <p:nvPr/>
          </p:nvSpPr>
          <p:spPr>
            <a:xfrm>
              <a:off x="0" y="-66675"/>
              <a:ext cx="755118" cy="109690"/>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2961591" y="3774578"/>
            <a:ext cx="2858872" cy="2858872"/>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t="-28074" b="-21925"/>
              </a:stretch>
            </a:blipFill>
          </p:spPr>
          <p:txBody>
            <a:bodyPr/>
            <a:lstStyle/>
            <a:p>
              <a:endParaRPr lang="en-ID"/>
            </a:p>
          </p:txBody>
        </p:sp>
      </p:grpSp>
      <p:grpSp>
        <p:nvGrpSpPr>
          <p:cNvPr id="15" name="Group 15"/>
          <p:cNvGrpSpPr/>
          <p:nvPr/>
        </p:nvGrpSpPr>
        <p:grpSpPr>
          <a:xfrm>
            <a:off x="12961591" y="7091691"/>
            <a:ext cx="2853764" cy="162564"/>
            <a:chOff x="0" y="0"/>
            <a:chExt cx="755118" cy="43015"/>
          </a:xfrm>
        </p:grpSpPr>
        <p:sp>
          <p:nvSpPr>
            <p:cNvPr id="16" name="Freeform 16"/>
            <p:cNvSpPr/>
            <p:nvPr/>
          </p:nvSpPr>
          <p:spPr>
            <a:xfrm>
              <a:off x="0" y="0"/>
              <a:ext cx="755118" cy="43015"/>
            </a:xfrm>
            <a:custGeom>
              <a:avLst/>
              <a:gdLst/>
              <a:ahLst/>
              <a:cxnLst/>
              <a:rect l="l" t="t" r="r" b="b"/>
              <a:pathLst>
                <a:path w="755118" h="43015">
                  <a:moveTo>
                    <a:pt x="0" y="0"/>
                  </a:moveTo>
                  <a:lnTo>
                    <a:pt x="755118" y="0"/>
                  </a:lnTo>
                  <a:lnTo>
                    <a:pt x="755118" y="43015"/>
                  </a:lnTo>
                  <a:lnTo>
                    <a:pt x="0" y="43015"/>
                  </a:lnTo>
                  <a:close/>
                </a:path>
              </a:pathLst>
            </a:custGeom>
            <a:solidFill>
              <a:srgbClr val="FFFFFB"/>
            </a:solidFill>
          </p:spPr>
          <p:txBody>
            <a:bodyPr/>
            <a:lstStyle/>
            <a:p>
              <a:endParaRPr lang="en-ID"/>
            </a:p>
          </p:txBody>
        </p:sp>
        <p:sp>
          <p:nvSpPr>
            <p:cNvPr id="17" name="TextBox 17"/>
            <p:cNvSpPr txBox="1"/>
            <p:nvPr/>
          </p:nvSpPr>
          <p:spPr>
            <a:xfrm>
              <a:off x="0" y="-66675"/>
              <a:ext cx="755118" cy="109690"/>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218157" y="6847261"/>
            <a:ext cx="3970830" cy="422185"/>
          </a:xfrm>
          <a:prstGeom prst="rect">
            <a:avLst/>
          </a:prstGeom>
        </p:spPr>
        <p:txBody>
          <a:bodyPr lIns="0" tIns="0" rIns="0" bIns="0" rtlCol="0" anchor="t">
            <a:spAutoFit/>
          </a:bodyPr>
          <a:lstStyle/>
          <a:p>
            <a:pPr algn="ctr">
              <a:lnSpc>
                <a:spcPts val="3296"/>
              </a:lnSpc>
              <a:spcBef>
                <a:spcPct val="0"/>
              </a:spcBef>
            </a:pPr>
            <a:r>
              <a:rPr lang="en-US" sz="2354">
                <a:solidFill>
                  <a:srgbClr val="0E0070"/>
                </a:solidFill>
                <a:latin typeface="Poppins Heavy"/>
              </a:rPr>
              <a:t>Meysa Endies Irenia Putri</a:t>
            </a:r>
          </a:p>
        </p:txBody>
      </p:sp>
      <p:sp>
        <p:nvSpPr>
          <p:cNvPr id="19" name="TextBox 19"/>
          <p:cNvSpPr txBox="1"/>
          <p:nvPr/>
        </p:nvSpPr>
        <p:spPr>
          <a:xfrm>
            <a:off x="2593642" y="7381095"/>
            <a:ext cx="3219859" cy="393389"/>
          </a:xfrm>
          <a:prstGeom prst="rect">
            <a:avLst/>
          </a:prstGeom>
        </p:spPr>
        <p:txBody>
          <a:bodyPr lIns="0" tIns="0" rIns="0" bIns="0" rtlCol="0" anchor="t">
            <a:spAutoFit/>
          </a:bodyPr>
          <a:lstStyle/>
          <a:p>
            <a:pPr algn="ctr">
              <a:lnSpc>
                <a:spcPts val="3052"/>
              </a:lnSpc>
              <a:spcBef>
                <a:spcPct val="0"/>
              </a:spcBef>
            </a:pPr>
            <a:r>
              <a:rPr lang="en-US" sz="2180">
                <a:solidFill>
                  <a:srgbClr val="0E0070"/>
                </a:solidFill>
                <a:latin typeface="Poppins"/>
              </a:rPr>
              <a:t>5003211001</a:t>
            </a:r>
          </a:p>
        </p:txBody>
      </p:sp>
      <p:grpSp>
        <p:nvGrpSpPr>
          <p:cNvPr id="20" name="Group 20"/>
          <p:cNvGrpSpPr/>
          <p:nvPr/>
        </p:nvGrpSpPr>
        <p:grpSpPr>
          <a:xfrm>
            <a:off x="5858307" y="889983"/>
            <a:ext cx="6571385" cy="1583718"/>
            <a:chOff x="0" y="0"/>
            <a:chExt cx="8761847" cy="2111624"/>
          </a:xfrm>
        </p:grpSpPr>
        <p:sp>
          <p:nvSpPr>
            <p:cNvPr id="21" name="TextBox 21"/>
            <p:cNvSpPr txBox="1"/>
            <p:nvPr/>
          </p:nvSpPr>
          <p:spPr>
            <a:xfrm>
              <a:off x="4014703" y="-294861"/>
              <a:ext cx="4747144" cy="2406485"/>
            </a:xfrm>
            <a:prstGeom prst="rect">
              <a:avLst/>
            </a:prstGeom>
          </p:spPr>
          <p:txBody>
            <a:bodyPr lIns="0" tIns="0" rIns="0" bIns="0" rtlCol="0" anchor="t">
              <a:spAutoFit/>
            </a:bodyPr>
            <a:lstStyle/>
            <a:p>
              <a:pPr algn="l">
                <a:lnSpc>
                  <a:spcPts val="14575"/>
                </a:lnSpc>
                <a:spcBef>
                  <a:spcPct val="0"/>
                </a:spcBef>
              </a:pPr>
              <a:r>
                <a:rPr lang="en-US" sz="10411" spc="-416">
                  <a:solidFill>
                    <a:srgbClr val="0E0070"/>
                  </a:solidFill>
                  <a:latin typeface="Poppins Italics"/>
                </a:rPr>
                <a:t>TEAM</a:t>
              </a:r>
            </a:p>
          </p:txBody>
        </p:sp>
        <p:sp>
          <p:nvSpPr>
            <p:cNvPr id="22" name="TextBox 22"/>
            <p:cNvSpPr txBox="1"/>
            <p:nvPr/>
          </p:nvSpPr>
          <p:spPr>
            <a:xfrm>
              <a:off x="0" y="-295275"/>
              <a:ext cx="3661950" cy="2406899"/>
            </a:xfrm>
            <a:prstGeom prst="rect">
              <a:avLst/>
            </a:prstGeom>
          </p:spPr>
          <p:txBody>
            <a:bodyPr lIns="0" tIns="0" rIns="0" bIns="0" rtlCol="0" anchor="t">
              <a:spAutoFit/>
            </a:bodyPr>
            <a:lstStyle/>
            <a:p>
              <a:pPr algn="r">
                <a:lnSpc>
                  <a:spcPts val="14558"/>
                </a:lnSpc>
                <a:spcBef>
                  <a:spcPct val="0"/>
                </a:spcBef>
              </a:pPr>
              <a:r>
                <a:rPr lang="en-US" sz="10398" spc="-415">
                  <a:solidFill>
                    <a:srgbClr val="2B2B2B"/>
                  </a:solidFill>
                  <a:latin typeface="Poppins Ultra-Bold"/>
                </a:rPr>
                <a:t>OUR</a:t>
              </a:r>
            </a:p>
          </p:txBody>
        </p:sp>
      </p:grpSp>
      <p:sp>
        <p:nvSpPr>
          <p:cNvPr id="23" name="TextBox 23"/>
          <p:cNvSpPr txBox="1"/>
          <p:nvPr/>
        </p:nvSpPr>
        <p:spPr>
          <a:xfrm>
            <a:off x="7881478" y="6847261"/>
            <a:ext cx="2864861" cy="422185"/>
          </a:xfrm>
          <a:prstGeom prst="rect">
            <a:avLst/>
          </a:prstGeom>
        </p:spPr>
        <p:txBody>
          <a:bodyPr lIns="0" tIns="0" rIns="0" bIns="0" rtlCol="0" anchor="t">
            <a:spAutoFit/>
          </a:bodyPr>
          <a:lstStyle/>
          <a:p>
            <a:pPr algn="ctr">
              <a:lnSpc>
                <a:spcPts val="3296"/>
              </a:lnSpc>
              <a:spcBef>
                <a:spcPct val="0"/>
              </a:spcBef>
            </a:pPr>
            <a:r>
              <a:rPr lang="en-US" sz="2354">
                <a:solidFill>
                  <a:srgbClr val="0E0070"/>
                </a:solidFill>
                <a:latin typeface="Poppins Heavy"/>
              </a:rPr>
              <a:t>Chafshoh Nafilah</a:t>
            </a:r>
          </a:p>
        </p:txBody>
      </p:sp>
      <p:sp>
        <p:nvSpPr>
          <p:cNvPr id="24" name="TextBox 24"/>
          <p:cNvSpPr txBox="1"/>
          <p:nvPr/>
        </p:nvSpPr>
        <p:spPr>
          <a:xfrm>
            <a:off x="7668206" y="7348573"/>
            <a:ext cx="3219859" cy="393389"/>
          </a:xfrm>
          <a:prstGeom prst="rect">
            <a:avLst/>
          </a:prstGeom>
        </p:spPr>
        <p:txBody>
          <a:bodyPr lIns="0" tIns="0" rIns="0" bIns="0" rtlCol="0" anchor="t">
            <a:spAutoFit/>
          </a:bodyPr>
          <a:lstStyle/>
          <a:p>
            <a:pPr algn="ctr">
              <a:lnSpc>
                <a:spcPts val="3052"/>
              </a:lnSpc>
              <a:spcBef>
                <a:spcPct val="0"/>
              </a:spcBef>
            </a:pPr>
            <a:r>
              <a:rPr lang="en-US" sz="2180">
                <a:solidFill>
                  <a:srgbClr val="0E0070"/>
                </a:solidFill>
                <a:latin typeface="Poppins"/>
              </a:rPr>
              <a:t>5003211011</a:t>
            </a:r>
          </a:p>
        </p:txBody>
      </p:sp>
      <p:sp>
        <p:nvSpPr>
          <p:cNvPr id="25" name="TextBox 25"/>
          <p:cNvSpPr txBox="1"/>
          <p:nvPr/>
        </p:nvSpPr>
        <p:spPr>
          <a:xfrm>
            <a:off x="12635556" y="6847261"/>
            <a:ext cx="3434287" cy="422185"/>
          </a:xfrm>
          <a:prstGeom prst="rect">
            <a:avLst/>
          </a:prstGeom>
        </p:spPr>
        <p:txBody>
          <a:bodyPr lIns="0" tIns="0" rIns="0" bIns="0" rtlCol="0" anchor="t">
            <a:spAutoFit/>
          </a:bodyPr>
          <a:lstStyle/>
          <a:p>
            <a:pPr algn="ctr">
              <a:lnSpc>
                <a:spcPts val="3296"/>
              </a:lnSpc>
              <a:spcBef>
                <a:spcPct val="0"/>
              </a:spcBef>
            </a:pPr>
            <a:r>
              <a:rPr lang="en-US" sz="2354">
                <a:solidFill>
                  <a:srgbClr val="0E0070"/>
                </a:solidFill>
                <a:latin typeface="Poppins Heavy"/>
              </a:rPr>
              <a:t>Salma Zaura Baraza</a:t>
            </a:r>
          </a:p>
        </p:txBody>
      </p:sp>
      <p:sp>
        <p:nvSpPr>
          <p:cNvPr id="26" name="TextBox 26"/>
          <p:cNvSpPr txBox="1"/>
          <p:nvPr/>
        </p:nvSpPr>
        <p:spPr>
          <a:xfrm>
            <a:off x="12742771" y="7381095"/>
            <a:ext cx="3219859" cy="393389"/>
          </a:xfrm>
          <a:prstGeom prst="rect">
            <a:avLst/>
          </a:prstGeom>
        </p:spPr>
        <p:txBody>
          <a:bodyPr lIns="0" tIns="0" rIns="0" bIns="0" rtlCol="0" anchor="t">
            <a:spAutoFit/>
          </a:bodyPr>
          <a:lstStyle/>
          <a:p>
            <a:pPr algn="ctr">
              <a:lnSpc>
                <a:spcPts val="3052"/>
              </a:lnSpc>
              <a:spcBef>
                <a:spcPct val="0"/>
              </a:spcBef>
            </a:pPr>
            <a:r>
              <a:rPr lang="en-US" sz="2180">
                <a:solidFill>
                  <a:srgbClr val="0E0070"/>
                </a:solidFill>
                <a:latin typeface="Poppins"/>
              </a:rPr>
              <a:t>5003211151</a:t>
            </a:r>
          </a:p>
        </p:txBody>
      </p:sp>
      <p:grpSp>
        <p:nvGrpSpPr>
          <p:cNvPr id="27" name="Group 27"/>
          <p:cNvGrpSpPr/>
          <p:nvPr/>
        </p:nvGrpSpPr>
        <p:grpSpPr>
          <a:xfrm>
            <a:off x="16552394" y="5261970"/>
            <a:ext cx="5025030" cy="502503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000000">
                <a:alpha val="0"/>
              </a:srgbClr>
            </a:solidFill>
            <a:ln w="19050" cap="sq">
              <a:solidFill>
                <a:srgbClr val="0E0070"/>
              </a:solidFill>
              <a:prstDash val="solid"/>
              <a:miter/>
            </a:ln>
          </p:spPr>
          <p:txBody>
            <a:bodyPr/>
            <a:lstStyle/>
            <a:p>
              <a:endParaRPr lang="en-ID"/>
            </a:p>
          </p:txBody>
        </p:sp>
        <p:sp>
          <p:nvSpPr>
            <p:cNvPr id="29" name="TextBox 29"/>
            <p:cNvSpPr txBox="1"/>
            <p:nvPr/>
          </p:nvSpPr>
          <p:spPr>
            <a:xfrm>
              <a:off x="88900" y="22225"/>
              <a:ext cx="635000" cy="701675"/>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a:off x="-2385031" y="7399944"/>
            <a:ext cx="5025030" cy="502503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000000">
                <a:alpha val="0"/>
              </a:srgbClr>
            </a:solidFill>
            <a:ln w="19050" cap="sq">
              <a:solidFill>
                <a:srgbClr val="0E0070"/>
              </a:solidFill>
              <a:prstDash val="solid"/>
              <a:miter/>
            </a:ln>
          </p:spPr>
          <p:txBody>
            <a:bodyPr/>
            <a:lstStyle/>
            <a:p>
              <a:endParaRPr lang="en-ID"/>
            </a:p>
          </p:txBody>
        </p:sp>
        <p:sp>
          <p:nvSpPr>
            <p:cNvPr id="32" name="TextBox 32"/>
            <p:cNvSpPr txBox="1"/>
            <p:nvPr/>
          </p:nvSpPr>
          <p:spPr>
            <a:xfrm>
              <a:off x="88900" y="22225"/>
              <a:ext cx="635000" cy="70167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Freeform 3"/>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4" name="Group 4"/>
          <p:cNvGrpSpPr/>
          <p:nvPr/>
        </p:nvGrpSpPr>
        <p:grpSpPr>
          <a:xfrm>
            <a:off x="1028700" y="1973038"/>
            <a:ext cx="16230600" cy="7285262"/>
            <a:chOff x="0" y="0"/>
            <a:chExt cx="4274726" cy="1918752"/>
          </a:xfrm>
        </p:grpSpPr>
        <p:sp>
          <p:nvSpPr>
            <p:cNvPr id="5" name="Freeform 5"/>
            <p:cNvSpPr/>
            <p:nvPr/>
          </p:nvSpPr>
          <p:spPr>
            <a:xfrm>
              <a:off x="0" y="0"/>
              <a:ext cx="4274726" cy="1918752"/>
            </a:xfrm>
            <a:custGeom>
              <a:avLst/>
              <a:gdLst/>
              <a:ahLst/>
              <a:cxnLst/>
              <a:rect l="l" t="t" r="r" b="b"/>
              <a:pathLst>
                <a:path w="4274726" h="1918752">
                  <a:moveTo>
                    <a:pt x="14310" y="0"/>
                  </a:moveTo>
                  <a:lnTo>
                    <a:pt x="4260416" y="0"/>
                  </a:lnTo>
                  <a:cubicBezTo>
                    <a:pt x="4264211" y="0"/>
                    <a:pt x="4267851" y="1508"/>
                    <a:pt x="4270535" y="4191"/>
                  </a:cubicBezTo>
                  <a:cubicBezTo>
                    <a:pt x="4273218" y="6875"/>
                    <a:pt x="4274726" y="10515"/>
                    <a:pt x="4274726" y="14310"/>
                  </a:cubicBezTo>
                  <a:lnTo>
                    <a:pt x="4274726" y="1904442"/>
                  </a:lnTo>
                  <a:cubicBezTo>
                    <a:pt x="4274726" y="1908238"/>
                    <a:pt x="4273218" y="1911877"/>
                    <a:pt x="4270535" y="1914561"/>
                  </a:cubicBezTo>
                  <a:cubicBezTo>
                    <a:pt x="4267851" y="1917245"/>
                    <a:pt x="4264211" y="1918752"/>
                    <a:pt x="4260416" y="1918752"/>
                  </a:cubicBezTo>
                  <a:lnTo>
                    <a:pt x="14310" y="1918752"/>
                  </a:lnTo>
                  <a:cubicBezTo>
                    <a:pt x="10515" y="1918752"/>
                    <a:pt x="6875" y="1917245"/>
                    <a:pt x="4191" y="1914561"/>
                  </a:cubicBezTo>
                  <a:cubicBezTo>
                    <a:pt x="1508" y="1911877"/>
                    <a:pt x="0" y="1908238"/>
                    <a:pt x="0" y="1904442"/>
                  </a:cubicBezTo>
                  <a:lnTo>
                    <a:pt x="0" y="14310"/>
                  </a:lnTo>
                  <a:cubicBezTo>
                    <a:pt x="0" y="10515"/>
                    <a:pt x="1508" y="6875"/>
                    <a:pt x="4191" y="4191"/>
                  </a:cubicBezTo>
                  <a:cubicBezTo>
                    <a:pt x="6875" y="1508"/>
                    <a:pt x="10515" y="0"/>
                    <a:pt x="1431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6" name="TextBox 6"/>
            <p:cNvSpPr txBox="1"/>
            <p:nvPr/>
          </p:nvSpPr>
          <p:spPr>
            <a:xfrm>
              <a:off x="0" y="-57150"/>
              <a:ext cx="4274726" cy="197590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54061" y="2255472"/>
            <a:ext cx="6950100" cy="5397005"/>
          </a:xfrm>
          <a:custGeom>
            <a:avLst/>
            <a:gdLst/>
            <a:ahLst/>
            <a:cxnLst/>
            <a:rect l="l" t="t" r="r" b="b"/>
            <a:pathLst>
              <a:path w="6950100" h="5397005">
                <a:moveTo>
                  <a:pt x="0" y="0"/>
                </a:moveTo>
                <a:lnTo>
                  <a:pt x="6950100" y="0"/>
                </a:lnTo>
                <a:lnTo>
                  <a:pt x="6950100" y="5397005"/>
                </a:lnTo>
                <a:lnTo>
                  <a:pt x="0" y="5397005"/>
                </a:lnTo>
                <a:lnTo>
                  <a:pt x="0" y="0"/>
                </a:lnTo>
                <a:close/>
              </a:path>
            </a:pathLst>
          </a:custGeom>
          <a:blipFill>
            <a:blip r:embed="rId4"/>
            <a:stretch>
              <a:fillRect/>
            </a:stretch>
          </a:blipFill>
        </p:spPr>
        <p:txBody>
          <a:bodyPr/>
          <a:lstStyle/>
          <a:p>
            <a:endParaRPr lang="en-ID"/>
          </a:p>
        </p:txBody>
      </p:sp>
      <p:sp>
        <p:nvSpPr>
          <p:cNvPr id="8" name="TextBox 8"/>
          <p:cNvSpPr txBox="1"/>
          <p:nvPr/>
        </p:nvSpPr>
        <p:spPr>
          <a:xfrm>
            <a:off x="1028700" y="963745"/>
            <a:ext cx="6099656" cy="1009293"/>
          </a:xfrm>
          <a:prstGeom prst="rect">
            <a:avLst/>
          </a:prstGeom>
        </p:spPr>
        <p:txBody>
          <a:bodyPr lIns="0" tIns="0" rIns="0" bIns="0" rtlCol="0" anchor="t">
            <a:spAutoFit/>
          </a:bodyPr>
          <a:lstStyle/>
          <a:p>
            <a:pPr algn="ctr">
              <a:lnSpc>
                <a:spcPts val="7894"/>
              </a:lnSpc>
              <a:spcBef>
                <a:spcPct val="0"/>
              </a:spcBef>
            </a:pPr>
            <a:r>
              <a:rPr lang="en-US" sz="5639" spc="-225">
                <a:solidFill>
                  <a:srgbClr val="01319B"/>
                </a:solidFill>
                <a:latin typeface="Poppins Ultra-Bold"/>
              </a:rPr>
              <a:t>Handling Outlier</a:t>
            </a:r>
          </a:p>
        </p:txBody>
      </p:sp>
      <p:sp>
        <p:nvSpPr>
          <p:cNvPr id="9" name="TextBox 9"/>
          <p:cNvSpPr txBox="1"/>
          <p:nvPr/>
        </p:nvSpPr>
        <p:spPr>
          <a:xfrm>
            <a:off x="1454061" y="7919177"/>
            <a:ext cx="6950100" cy="600710"/>
          </a:xfrm>
          <a:prstGeom prst="rect">
            <a:avLst/>
          </a:prstGeom>
        </p:spPr>
        <p:txBody>
          <a:bodyPr lIns="0" tIns="0" rIns="0" bIns="0" rtlCol="0" anchor="t">
            <a:spAutoFit/>
          </a:bodyPr>
          <a:lstStyle/>
          <a:p>
            <a:pPr algn="just">
              <a:lnSpc>
                <a:spcPts val="2320"/>
              </a:lnSpc>
            </a:pPr>
            <a:r>
              <a:rPr lang="en-US" sz="2000">
                <a:solidFill>
                  <a:srgbClr val="01319B"/>
                </a:solidFill>
                <a:latin typeface="Poppins"/>
              </a:rPr>
              <a:t>Outlier dihandle menggunakan metode IQR dengan dilakukan </a:t>
            </a:r>
            <a:r>
              <a:rPr lang="en-US" sz="2000">
                <a:solidFill>
                  <a:srgbClr val="01319B"/>
                </a:solidFill>
                <a:latin typeface="Poppins Italics"/>
              </a:rPr>
              <a:t>removal</a:t>
            </a:r>
            <a:r>
              <a:rPr lang="en-US" sz="2000">
                <a:solidFill>
                  <a:srgbClr val="01319B"/>
                </a:solidFill>
                <a:latin typeface="Poppins"/>
              </a:rPr>
              <a:t>.</a:t>
            </a:r>
          </a:p>
        </p:txBody>
      </p:sp>
      <p:sp>
        <p:nvSpPr>
          <p:cNvPr id="10" name="Freeform 10"/>
          <p:cNvSpPr/>
          <p:nvPr/>
        </p:nvSpPr>
        <p:spPr>
          <a:xfrm>
            <a:off x="9144000" y="2255472"/>
            <a:ext cx="6677264" cy="6677264"/>
          </a:xfrm>
          <a:custGeom>
            <a:avLst/>
            <a:gdLst/>
            <a:ahLst/>
            <a:cxnLst/>
            <a:rect l="l" t="t" r="r" b="b"/>
            <a:pathLst>
              <a:path w="6677264" h="6677264">
                <a:moveTo>
                  <a:pt x="0" y="0"/>
                </a:moveTo>
                <a:lnTo>
                  <a:pt x="6677264" y="0"/>
                </a:lnTo>
                <a:lnTo>
                  <a:pt x="6677264" y="6677264"/>
                </a:lnTo>
                <a:lnTo>
                  <a:pt x="0" y="6677264"/>
                </a:lnTo>
                <a:lnTo>
                  <a:pt x="0" y="0"/>
                </a:lnTo>
                <a:close/>
              </a:path>
            </a:pathLst>
          </a:custGeom>
          <a:blipFill>
            <a:blip r:embed="rId5"/>
            <a:stretch>
              <a:fillRect/>
            </a:stretch>
          </a:blipFill>
        </p:spPr>
        <p:txBody>
          <a:bodyPr/>
          <a:lstStyle/>
          <a:p>
            <a:endParaRPr lang="en-ID"/>
          </a:p>
        </p:txBody>
      </p:sp>
      <p:sp>
        <p:nvSpPr>
          <p:cNvPr id="11" name="TextBox 11"/>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13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Freeform 3"/>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4" name="Group 4"/>
          <p:cNvGrpSpPr/>
          <p:nvPr/>
        </p:nvGrpSpPr>
        <p:grpSpPr>
          <a:xfrm>
            <a:off x="9671714" y="1543821"/>
            <a:ext cx="7775350" cy="7714479"/>
            <a:chOff x="0" y="0"/>
            <a:chExt cx="2047829" cy="2031797"/>
          </a:xfrm>
        </p:grpSpPr>
        <p:sp>
          <p:nvSpPr>
            <p:cNvPr id="5" name="Freeform 5"/>
            <p:cNvSpPr/>
            <p:nvPr/>
          </p:nvSpPr>
          <p:spPr>
            <a:xfrm>
              <a:off x="0" y="0"/>
              <a:ext cx="2047829" cy="2031797"/>
            </a:xfrm>
            <a:custGeom>
              <a:avLst/>
              <a:gdLst/>
              <a:ahLst/>
              <a:cxnLst/>
              <a:rect l="l" t="t" r="r" b="b"/>
              <a:pathLst>
                <a:path w="2047829" h="2031797">
                  <a:moveTo>
                    <a:pt x="29871" y="0"/>
                  </a:moveTo>
                  <a:lnTo>
                    <a:pt x="2017958" y="0"/>
                  </a:lnTo>
                  <a:cubicBezTo>
                    <a:pt x="2034455" y="0"/>
                    <a:pt x="2047829" y="13374"/>
                    <a:pt x="2047829" y="29871"/>
                  </a:cubicBezTo>
                  <a:lnTo>
                    <a:pt x="2047829" y="2001926"/>
                  </a:lnTo>
                  <a:cubicBezTo>
                    <a:pt x="2047829" y="2018424"/>
                    <a:pt x="2034455" y="2031797"/>
                    <a:pt x="2017958" y="2031797"/>
                  </a:cubicBezTo>
                  <a:lnTo>
                    <a:pt x="29871" y="2031797"/>
                  </a:lnTo>
                  <a:cubicBezTo>
                    <a:pt x="13374" y="2031797"/>
                    <a:pt x="0" y="2018424"/>
                    <a:pt x="0" y="2001926"/>
                  </a:cubicBezTo>
                  <a:lnTo>
                    <a:pt x="0" y="29871"/>
                  </a:lnTo>
                  <a:cubicBezTo>
                    <a:pt x="0" y="13374"/>
                    <a:pt x="13374" y="0"/>
                    <a:pt x="29871"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6" name="TextBox 6"/>
            <p:cNvSpPr txBox="1"/>
            <p:nvPr/>
          </p:nvSpPr>
          <p:spPr>
            <a:xfrm>
              <a:off x="0" y="-57150"/>
              <a:ext cx="2047829" cy="208894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082449" y="3322150"/>
            <a:ext cx="6953880" cy="4857638"/>
          </a:xfrm>
          <a:custGeom>
            <a:avLst/>
            <a:gdLst/>
            <a:ahLst/>
            <a:cxnLst/>
            <a:rect l="l" t="t" r="r" b="b"/>
            <a:pathLst>
              <a:path w="6953880" h="4857638">
                <a:moveTo>
                  <a:pt x="0" y="0"/>
                </a:moveTo>
                <a:lnTo>
                  <a:pt x="6953881" y="0"/>
                </a:lnTo>
                <a:lnTo>
                  <a:pt x="6953881" y="4857638"/>
                </a:lnTo>
                <a:lnTo>
                  <a:pt x="0" y="4857638"/>
                </a:lnTo>
                <a:lnTo>
                  <a:pt x="0" y="0"/>
                </a:lnTo>
                <a:close/>
              </a:path>
            </a:pathLst>
          </a:custGeom>
          <a:blipFill>
            <a:blip r:embed="rId4"/>
            <a:stretch>
              <a:fillRect/>
            </a:stretch>
          </a:blipFill>
        </p:spPr>
        <p:txBody>
          <a:bodyPr/>
          <a:lstStyle/>
          <a:p>
            <a:endParaRPr lang="en-ID"/>
          </a:p>
        </p:txBody>
      </p:sp>
      <p:sp>
        <p:nvSpPr>
          <p:cNvPr id="8" name="Freeform 8"/>
          <p:cNvSpPr/>
          <p:nvPr/>
        </p:nvSpPr>
        <p:spPr>
          <a:xfrm>
            <a:off x="1028700" y="5998243"/>
            <a:ext cx="8022298" cy="3260057"/>
          </a:xfrm>
          <a:custGeom>
            <a:avLst/>
            <a:gdLst/>
            <a:ahLst/>
            <a:cxnLst/>
            <a:rect l="l" t="t" r="r" b="b"/>
            <a:pathLst>
              <a:path w="8022298" h="3260057">
                <a:moveTo>
                  <a:pt x="0" y="0"/>
                </a:moveTo>
                <a:lnTo>
                  <a:pt x="8022298" y="0"/>
                </a:lnTo>
                <a:lnTo>
                  <a:pt x="8022298" y="3260057"/>
                </a:lnTo>
                <a:lnTo>
                  <a:pt x="0" y="3260057"/>
                </a:lnTo>
                <a:lnTo>
                  <a:pt x="0" y="0"/>
                </a:lnTo>
                <a:close/>
              </a:path>
            </a:pathLst>
          </a:custGeom>
          <a:blipFill>
            <a:blip r:embed="rId5"/>
            <a:stretch>
              <a:fillRect/>
            </a:stretch>
          </a:blipFill>
        </p:spPr>
        <p:txBody>
          <a:bodyPr/>
          <a:lstStyle/>
          <a:p>
            <a:endParaRPr lang="en-ID"/>
          </a:p>
        </p:txBody>
      </p:sp>
      <p:sp>
        <p:nvSpPr>
          <p:cNvPr id="9" name="Freeform 9"/>
          <p:cNvSpPr/>
          <p:nvPr/>
        </p:nvSpPr>
        <p:spPr>
          <a:xfrm>
            <a:off x="2842879" y="4266732"/>
            <a:ext cx="4150754" cy="1505528"/>
          </a:xfrm>
          <a:custGeom>
            <a:avLst/>
            <a:gdLst/>
            <a:ahLst/>
            <a:cxnLst/>
            <a:rect l="l" t="t" r="r" b="b"/>
            <a:pathLst>
              <a:path w="4150754" h="1505528">
                <a:moveTo>
                  <a:pt x="0" y="0"/>
                </a:moveTo>
                <a:lnTo>
                  <a:pt x="4150754" y="0"/>
                </a:lnTo>
                <a:lnTo>
                  <a:pt x="4150754" y="1505528"/>
                </a:lnTo>
                <a:lnTo>
                  <a:pt x="0" y="1505528"/>
                </a:lnTo>
                <a:lnTo>
                  <a:pt x="0" y="0"/>
                </a:lnTo>
                <a:close/>
              </a:path>
            </a:pathLst>
          </a:custGeom>
          <a:blipFill>
            <a:blip r:embed="rId6"/>
            <a:stretch>
              <a:fillRect/>
            </a:stretch>
          </a:blipFill>
        </p:spPr>
        <p:txBody>
          <a:bodyPr/>
          <a:lstStyle/>
          <a:p>
            <a:endParaRPr lang="en-ID"/>
          </a:p>
        </p:txBody>
      </p:sp>
      <p:sp>
        <p:nvSpPr>
          <p:cNvPr id="10" name="TextBox 10"/>
          <p:cNvSpPr txBox="1"/>
          <p:nvPr/>
        </p:nvSpPr>
        <p:spPr>
          <a:xfrm>
            <a:off x="1028700" y="1677171"/>
            <a:ext cx="3889556" cy="1938945"/>
          </a:xfrm>
          <a:prstGeom prst="rect">
            <a:avLst/>
          </a:prstGeom>
        </p:spPr>
        <p:txBody>
          <a:bodyPr lIns="0" tIns="0" rIns="0" bIns="0" rtlCol="0" anchor="t">
            <a:spAutoFit/>
          </a:bodyPr>
          <a:lstStyle/>
          <a:p>
            <a:pPr algn="l">
              <a:lnSpc>
                <a:spcPts val="4849"/>
              </a:lnSpc>
            </a:pPr>
            <a:r>
              <a:rPr lang="en-US" sz="5639" spc="-225">
                <a:solidFill>
                  <a:srgbClr val="01319B"/>
                </a:solidFill>
                <a:latin typeface="Poppins Ultra-Bold"/>
              </a:rPr>
              <a:t>Handling Imbalance Data</a:t>
            </a:r>
          </a:p>
        </p:txBody>
      </p:sp>
      <p:sp>
        <p:nvSpPr>
          <p:cNvPr id="11" name="TextBox 11"/>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14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7212105"/>
            <a:chOff x="0" y="0"/>
            <a:chExt cx="2102620" cy="1899485"/>
          </a:xfrm>
        </p:grpSpPr>
        <p:sp>
          <p:nvSpPr>
            <p:cNvPr id="3" name="Freeform 3"/>
            <p:cNvSpPr/>
            <p:nvPr/>
          </p:nvSpPr>
          <p:spPr>
            <a:xfrm>
              <a:off x="0" y="0"/>
              <a:ext cx="2102620" cy="1899484"/>
            </a:xfrm>
            <a:custGeom>
              <a:avLst/>
              <a:gdLst/>
              <a:ahLst/>
              <a:cxnLst/>
              <a:rect l="l" t="t" r="r" b="b"/>
              <a:pathLst>
                <a:path w="2102620" h="1899484">
                  <a:moveTo>
                    <a:pt x="29093" y="0"/>
                  </a:moveTo>
                  <a:lnTo>
                    <a:pt x="2073528" y="0"/>
                  </a:lnTo>
                  <a:cubicBezTo>
                    <a:pt x="2081244" y="0"/>
                    <a:pt x="2088644" y="3065"/>
                    <a:pt x="2094100" y="8521"/>
                  </a:cubicBezTo>
                  <a:cubicBezTo>
                    <a:pt x="2099555" y="13977"/>
                    <a:pt x="2102620" y="21377"/>
                    <a:pt x="2102620" y="29093"/>
                  </a:cubicBezTo>
                  <a:lnTo>
                    <a:pt x="2102620" y="1870392"/>
                  </a:lnTo>
                  <a:cubicBezTo>
                    <a:pt x="2102620" y="1886459"/>
                    <a:pt x="2089595" y="1899484"/>
                    <a:pt x="2073528" y="1899484"/>
                  </a:cubicBezTo>
                  <a:lnTo>
                    <a:pt x="29093" y="1899484"/>
                  </a:lnTo>
                  <a:cubicBezTo>
                    <a:pt x="13025" y="1899484"/>
                    <a:pt x="0" y="1886459"/>
                    <a:pt x="0" y="1870392"/>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195663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7212105"/>
            <a:chOff x="0" y="0"/>
            <a:chExt cx="2137363" cy="1899485"/>
          </a:xfrm>
        </p:grpSpPr>
        <p:sp>
          <p:nvSpPr>
            <p:cNvPr id="6" name="Freeform 6"/>
            <p:cNvSpPr/>
            <p:nvPr/>
          </p:nvSpPr>
          <p:spPr>
            <a:xfrm>
              <a:off x="0" y="0"/>
              <a:ext cx="2137363" cy="1899484"/>
            </a:xfrm>
            <a:custGeom>
              <a:avLst/>
              <a:gdLst/>
              <a:ahLst/>
              <a:cxnLst/>
              <a:rect l="l" t="t" r="r" b="b"/>
              <a:pathLst>
                <a:path w="2137363" h="1899484">
                  <a:moveTo>
                    <a:pt x="28620" y="0"/>
                  </a:moveTo>
                  <a:lnTo>
                    <a:pt x="2108743" y="0"/>
                  </a:lnTo>
                  <a:cubicBezTo>
                    <a:pt x="2116334" y="0"/>
                    <a:pt x="2123613" y="3015"/>
                    <a:pt x="2128981" y="8383"/>
                  </a:cubicBezTo>
                  <a:cubicBezTo>
                    <a:pt x="2134348" y="13750"/>
                    <a:pt x="2137363" y="21029"/>
                    <a:pt x="2137363" y="28620"/>
                  </a:cubicBezTo>
                  <a:lnTo>
                    <a:pt x="2137363" y="1870865"/>
                  </a:lnTo>
                  <a:cubicBezTo>
                    <a:pt x="2137363" y="1886671"/>
                    <a:pt x="2124549" y="1899484"/>
                    <a:pt x="2108743" y="1899484"/>
                  </a:cubicBezTo>
                  <a:lnTo>
                    <a:pt x="28620" y="1899484"/>
                  </a:lnTo>
                  <a:cubicBezTo>
                    <a:pt x="12813" y="1899484"/>
                    <a:pt x="0" y="1886671"/>
                    <a:pt x="0" y="1870865"/>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195663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860878" y="2278500"/>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1488101" y="2942186"/>
            <a:ext cx="7064584" cy="5778062"/>
          </a:xfrm>
          <a:custGeom>
            <a:avLst/>
            <a:gdLst/>
            <a:ahLst/>
            <a:cxnLst/>
            <a:rect l="l" t="t" r="r" b="b"/>
            <a:pathLst>
              <a:path w="7064584" h="5778062">
                <a:moveTo>
                  <a:pt x="0" y="0"/>
                </a:moveTo>
                <a:lnTo>
                  <a:pt x="7064585" y="0"/>
                </a:lnTo>
                <a:lnTo>
                  <a:pt x="7064585" y="5778062"/>
                </a:lnTo>
                <a:lnTo>
                  <a:pt x="0" y="5778062"/>
                </a:lnTo>
                <a:lnTo>
                  <a:pt x="0" y="0"/>
                </a:lnTo>
                <a:close/>
              </a:path>
            </a:pathLst>
          </a:custGeom>
          <a:blipFill>
            <a:blip r:embed="rId2"/>
            <a:stretch>
              <a:fillRect/>
            </a:stretch>
          </a:blipFill>
        </p:spPr>
        <p:txBody>
          <a:bodyPr/>
          <a:lstStyle/>
          <a:p>
            <a:endParaRPr lang="en-ID"/>
          </a:p>
        </p:txBody>
      </p:sp>
      <p:sp>
        <p:nvSpPr>
          <p:cNvPr id="19" name="TextBox 19"/>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Random Forest Classifier</a:t>
            </a:r>
          </a:p>
        </p:txBody>
      </p:sp>
      <p:sp>
        <p:nvSpPr>
          <p:cNvPr id="20" name="Freeform 20"/>
          <p:cNvSpPr/>
          <p:nvPr/>
        </p:nvSpPr>
        <p:spPr>
          <a:xfrm>
            <a:off x="9837500" y="2942186"/>
            <a:ext cx="7064584" cy="5778062"/>
          </a:xfrm>
          <a:custGeom>
            <a:avLst/>
            <a:gdLst/>
            <a:ahLst/>
            <a:cxnLst/>
            <a:rect l="l" t="t" r="r" b="b"/>
            <a:pathLst>
              <a:path w="7064584" h="5778062">
                <a:moveTo>
                  <a:pt x="0" y="0"/>
                </a:moveTo>
                <a:lnTo>
                  <a:pt x="7064584" y="0"/>
                </a:lnTo>
                <a:lnTo>
                  <a:pt x="7064584" y="5778062"/>
                </a:lnTo>
                <a:lnTo>
                  <a:pt x="0" y="5778062"/>
                </a:lnTo>
                <a:lnTo>
                  <a:pt x="0" y="0"/>
                </a:lnTo>
                <a:close/>
              </a:path>
            </a:pathLst>
          </a:custGeom>
          <a:blipFill>
            <a:blip r:embed="rId2"/>
            <a:stretch>
              <a:fillRect/>
            </a:stretch>
          </a:blipFill>
        </p:spPr>
        <p:txBody>
          <a:bodyPr/>
          <a:lstStyle/>
          <a:p>
            <a:endParaRPr lang="en-ID"/>
          </a:p>
        </p:txBody>
      </p:sp>
      <p:sp>
        <p:nvSpPr>
          <p:cNvPr id="21" name="TextBox 21"/>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15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3956383"/>
            <a:chOff x="0" y="0"/>
            <a:chExt cx="2102620" cy="1042010"/>
          </a:xfrm>
        </p:grpSpPr>
        <p:sp>
          <p:nvSpPr>
            <p:cNvPr id="3" name="Freeform 3"/>
            <p:cNvSpPr/>
            <p:nvPr/>
          </p:nvSpPr>
          <p:spPr>
            <a:xfrm>
              <a:off x="0" y="0"/>
              <a:ext cx="2102620" cy="1042010"/>
            </a:xfrm>
            <a:custGeom>
              <a:avLst/>
              <a:gdLst/>
              <a:ahLst/>
              <a:cxnLst/>
              <a:rect l="l" t="t" r="r" b="b"/>
              <a:pathLst>
                <a:path w="2102620" h="1042010">
                  <a:moveTo>
                    <a:pt x="29093" y="0"/>
                  </a:moveTo>
                  <a:lnTo>
                    <a:pt x="2073528" y="0"/>
                  </a:lnTo>
                  <a:cubicBezTo>
                    <a:pt x="2081244" y="0"/>
                    <a:pt x="2088644" y="3065"/>
                    <a:pt x="2094100" y="8521"/>
                  </a:cubicBezTo>
                  <a:cubicBezTo>
                    <a:pt x="2099555" y="13977"/>
                    <a:pt x="2102620" y="21377"/>
                    <a:pt x="2102620" y="29093"/>
                  </a:cubicBezTo>
                  <a:lnTo>
                    <a:pt x="2102620" y="1012918"/>
                  </a:lnTo>
                  <a:cubicBezTo>
                    <a:pt x="2102620" y="1028985"/>
                    <a:pt x="2089595" y="1042010"/>
                    <a:pt x="2073528" y="1042010"/>
                  </a:cubicBezTo>
                  <a:lnTo>
                    <a:pt x="29093" y="1042010"/>
                  </a:lnTo>
                  <a:cubicBezTo>
                    <a:pt x="13025" y="1042010"/>
                    <a:pt x="0" y="1028985"/>
                    <a:pt x="0" y="1012918"/>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10991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3956383"/>
            <a:chOff x="0" y="0"/>
            <a:chExt cx="2137363" cy="1042010"/>
          </a:xfrm>
        </p:grpSpPr>
        <p:sp>
          <p:nvSpPr>
            <p:cNvPr id="6" name="Freeform 6"/>
            <p:cNvSpPr/>
            <p:nvPr/>
          </p:nvSpPr>
          <p:spPr>
            <a:xfrm>
              <a:off x="0" y="0"/>
              <a:ext cx="2137363" cy="1042010"/>
            </a:xfrm>
            <a:custGeom>
              <a:avLst/>
              <a:gdLst/>
              <a:ahLst/>
              <a:cxnLst/>
              <a:rect l="l" t="t" r="r" b="b"/>
              <a:pathLst>
                <a:path w="2137363" h="1042010">
                  <a:moveTo>
                    <a:pt x="28620" y="0"/>
                  </a:moveTo>
                  <a:lnTo>
                    <a:pt x="2108743" y="0"/>
                  </a:lnTo>
                  <a:cubicBezTo>
                    <a:pt x="2116334" y="0"/>
                    <a:pt x="2123613" y="3015"/>
                    <a:pt x="2128981" y="8383"/>
                  </a:cubicBezTo>
                  <a:cubicBezTo>
                    <a:pt x="2134348" y="13750"/>
                    <a:pt x="2137363" y="21029"/>
                    <a:pt x="2137363" y="28620"/>
                  </a:cubicBezTo>
                  <a:lnTo>
                    <a:pt x="2137363" y="1013391"/>
                  </a:lnTo>
                  <a:cubicBezTo>
                    <a:pt x="2137363" y="1029197"/>
                    <a:pt x="2124549" y="1042010"/>
                    <a:pt x="2108743" y="1042010"/>
                  </a:cubicBezTo>
                  <a:lnTo>
                    <a:pt x="28620" y="1042010"/>
                  </a:lnTo>
                  <a:cubicBezTo>
                    <a:pt x="12813" y="1042010"/>
                    <a:pt x="0" y="1029197"/>
                    <a:pt x="0" y="1013391"/>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109916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860878" y="2278500"/>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1550336" y="2881600"/>
            <a:ext cx="6940115" cy="2592868"/>
          </a:xfrm>
          <a:custGeom>
            <a:avLst/>
            <a:gdLst/>
            <a:ahLst/>
            <a:cxnLst/>
            <a:rect l="l" t="t" r="r" b="b"/>
            <a:pathLst>
              <a:path w="6940115" h="2592868">
                <a:moveTo>
                  <a:pt x="0" y="0"/>
                </a:moveTo>
                <a:lnTo>
                  <a:pt x="6940115" y="0"/>
                </a:lnTo>
                <a:lnTo>
                  <a:pt x="6940115" y="2592868"/>
                </a:lnTo>
                <a:lnTo>
                  <a:pt x="0" y="2592868"/>
                </a:lnTo>
                <a:lnTo>
                  <a:pt x="0" y="0"/>
                </a:lnTo>
                <a:close/>
              </a:path>
            </a:pathLst>
          </a:custGeom>
          <a:blipFill>
            <a:blip r:embed="rId2"/>
            <a:stretch>
              <a:fillRect/>
            </a:stretch>
          </a:blipFill>
        </p:spPr>
        <p:txBody>
          <a:bodyPr/>
          <a:lstStyle/>
          <a:p>
            <a:endParaRPr lang="en-ID"/>
          </a:p>
        </p:txBody>
      </p:sp>
      <p:sp>
        <p:nvSpPr>
          <p:cNvPr id="19" name="Freeform 19"/>
          <p:cNvSpPr/>
          <p:nvPr/>
        </p:nvSpPr>
        <p:spPr>
          <a:xfrm>
            <a:off x="9960662" y="2912603"/>
            <a:ext cx="6513207" cy="2579741"/>
          </a:xfrm>
          <a:custGeom>
            <a:avLst/>
            <a:gdLst/>
            <a:ahLst/>
            <a:cxnLst/>
            <a:rect l="l" t="t" r="r" b="b"/>
            <a:pathLst>
              <a:path w="6513207" h="2579741">
                <a:moveTo>
                  <a:pt x="0" y="0"/>
                </a:moveTo>
                <a:lnTo>
                  <a:pt x="6513208" y="0"/>
                </a:lnTo>
                <a:lnTo>
                  <a:pt x="6513208" y="2579741"/>
                </a:lnTo>
                <a:lnTo>
                  <a:pt x="0" y="2579741"/>
                </a:lnTo>
                <a:lnTo>
                  <a:pt x="0" y="0"/>
                </a:lnTo>
                <a:close/>
              </a:path>
            </a:pathLst>
          </a:custGeom>
          <a:blipFill>
            <a:blip r:embed="rId3"/>
            <a:stretch>
              <a:fillRect/>
            </a:stretch>
          </a:blipFill>
        </p:spPr>
        <p:txBody>
          <a:bodyPr/>
          <a:lstStyle/>
          <a:p>
            <a:endParaRPr lang="en-ID"/>
          </a:p>
        </p:txBody>
      </p:sp>
      <p:grpSp>
        <p:nvGrpSpPr>
          <p:cNvPr id="20" name="Group 20"/>
          <p:cNvGrpSpPr/>
          <p:nvPr/>
        </p:nvGrpSpPr>
        <p:grpSpPr>
          <a:xfrm>
            <a:off x="3454549" y="4020334"/>
            <a:ext cx="1157085" cy="364280"/>
            <a:chOff x="0" y="0"/>
            <a:chExt cx="304747" cy="95942"/>
          </a:xfrm>
        </p:grpSpPr>
        <p:sp>
          <p:nvSpPr>
            <p:cNvPr id="21" name="Freeform 21"/>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2" name="TextBox 22"/>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3454549" y="3269271"/>
            <a:ext cx="1157085" cy="364280"/>
            <a:chOff x="0" y="0"/>
            <a:chExt cx="304747" cy="95942"/>
          </a:xfrm>
        </p:grpSpPr>
        <p:sp>
          <p:nvSpPr>
            <p:cNvPr id="24" name="Freeform 24"/>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5" name="TextBox 25"/>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4689476" y="3269271"/>
            <a:ext cx="1157085" cy="364280"/>
            <a:chOff x="0" y="0"/>
            <a:chExt cx="304747" cy="95942"/>
          </a:xfrm>
        </p:grpSpPr>
        <p:sp>
          <p:nvSpPr>
            <p:cNvPr id="27" name="Freeform 27"/>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8" name="TextBox 28"/>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919733" y="4033412"/>
            <a:ext cx="1157085" cy="364280"/>
            <a:chOff x="0" y="0"/>
            <a:chExt cx="304747" cy="95942"/>
          </a:xfrm>
        </p:grpSpPr>
        <p:sp>
          <p:nvSpPr>
            <p:cNvPr id="30" name="Freeform 30"/>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1" name="TextBox 31"/>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1950672" y="3313644"/>
            <a:ext cx="1157085" cy="364280"/>
            <a:chOff x="0" y="0"/>
            <a:chExt cx="304747" cy="95942"/>
          </a:xfrm>
        </p:grpSpPr>
        <p:sp>
          <p:nvSpPr>
            <p:cNvPr id="33" name="Freeform 33"/>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4" name="TextBox 34"/>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3076818" y="3269271"/>
            <a:ext cx="1157085" cy="364280"/>
            <a:chOff x="0" y="0"/>
            <a:chExt cx="304747" cy="95942"/>
          </a:xfrm>
        </p:grpSpPr>
        <p:sp>
          <p:nvSpPr>
            <p:cNvPr id="36" name="Freeform 36"/>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7" name="TextBox 37"/>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44629" y="6764228"/>
            <a:ext cx="16398742" cy="1866847"/>
            <a:chOff x="0" y="0"/>
            <a:chExt cx="4319010" cy="491680"/>
          </a:xfrm>
        </p:grpSpPr>
        <p:sp>
          <p:nvSpPr>
            <p:cNvPr id="39" name="Freeform 39"/>
            <p:cNvSpPr/>
            <p:nvPr/>
          </p:nvSpPr>
          <p:spPr>
            <a:xfrm>
              <a:off x="0" y="0"/>
              <a:ext cx="4319010" cy="491680"/>
            </a:xfrm>
            <a:custGeom>
              <a:avLst/>
              <a:gdLst/>
              <a:ahLst/>
              <a:cxnLst/>
              <a:rect l="l" t="t" r="r" b="b"/>
              <a:pathLst>
                <a:path w="4319010" h="491680">
                  <a:moveTo>
                    <a:pt x="14163" y="0"/>
                  </a:moveTo>
                  <a:lnTo>
                    <a:pt x="4304847" y="0"/>
                  </a:lnTo>
                  <a:cubicBezTo>
                    <a:pt x="4308604" y="0"/>
                    <a:pt x="4312206" y="1492"/>
                    <a:pt x="4314862" y="4148"/>
                  </a:cubicBezTo>
                  <a:cubicBezTo>
                    <a:pt x="4317518" y="6804"/>
                    <a:pt x="4319010" y="10407"/>
                    <a:pt x="4319010" y="14163"/>
                  </a:cubicBezTo>
                  <a:lnTo>
                    <a:pt x="4319010" y="477517"/>
                  </a:lnTo>
                  <a:cubicBezTo>
                    <a:pt x="4319010" y="481273"/>
                    <a:pt x="4317518" y="484876"/>
                    <a:pt x="4314862" y="487532"/>
                  </a:cubicBezTo>
                  <a:cubicBezTo>
                    <a:pt x="4312206" y="490188"/>
                    <a:pt x="4308604" y="491680"/>
                    <a:pt x="4304847" y="491680"/>
                  </a:cubicBezTo>
                  <a:lnTo>
                    <a:pt x="14163" y="491680"/>
                  </a:lnTo>
                  <a:cubicBezTo>
                    <a:pt x="10407" y="491680"/>
                    <a:pt x="6804" y="490188"/>
                    <a:pt x="4148" y="487532"/>
                  </a:cubicBezTo>
                  <a:cubicBezTo>
                    <a:pt x="1492" y="484876"/>
                    <a:pt x="0" y="481273"/>
                    <a:pt x="0" y="477517"/>
                  </a:cubicBezTo>
                  <a:lnTo>
                    <a:pt x="0" y="14163"/>
                  </a:lnTo>
                  <a:cubicBezTo>
                    <a:pt x="0" y="10407"/>
                    <a:pt x="1492" y="6804"/>
                    <a:pt x="4148" y="4148"/>
                  </a:cubicBezTo>
                  <a:cubicBezTo>
                    <a:pt x="6804" y="1492"/>
                    <a:pt x="10407" y="0"/>
                    <a:pt x="1416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0" name="TextBox 40"/>
            <p:cNvSpPr txBox="1"/>
            <p:nvPr/>
          </p:nvSpPr>
          <p:spPr>
            <a:xfrm>
              <a:off x="0" y="-57150"/>
              <a:ext cx="4319010" cy="548830"/>
            </a:xfrm>
            <a:prstGeom prst="rect">
              <a:avLst/>
            </a:prstGeom>
          </p:spPr>
          <p:txBody>
            <a:bodyPr lIns="50800" tIns="50800" rIns="50800" bIns="50800" rtlCol="0" anchor="ctr"/>
            <a:lstStyle/>
            <a:p>
              <a:pPr algn="ctr">
                <a:lnSpc>
                  <a:spcPts val="2659"/>
                </a:lnSpc>
                <a:spcBef>
                  <a:spcPct val="0"/>
                </a:spcBef>
              </a:pPr>
              <a:endParaRPr/>
            </a:p>
          </p:txBody>
        </p:sp>
      </p:grpSp>
      <p:sp>
        <p:nvSpPr>
          <p:cNvPr id="41" name="TextBox 41"/>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Random Forest Classifier </a:t>
            </a:r>
          </a:p>
        </p:txBody>
      </p:sp>
      <p:sp>
        <p:nvSpPr>
          <p:cNvPr id="42" name="TextBox 42"/>
          <p:cNvSpPr txBox="1"/>
          <p:nvPr/>
        </p:nvSpPr>
        <p:spPr>
          <a:xfrm>
            <a:off x="1310542" y="7157891"/>
            <a:ext cx="15666917" cy="1090814"/>
          </a:xfrm>
          <a:prstGeom prst="rect">
            <a:avLst/>
          </a:prstGeom>
        </p:spPr>
        <p:txBody>
          <a:bodyPr lIns="0" tIns="0" rIns="0" bIns="0" rtlCol="0" anchor="t">
            <a:spAutoFit/>
          </a:bodyPr>
          <a:lstStyle/>
          <a:p>
            <a:pPr marL="443577" lvl="1" indent="-221789" algn="just">
              <a:lnSpc>
                <a:spcPts val="2876"/>
              </a:lnSpc>
              <a:buFont typeface="Arial"/>
              <a:buChar char="•"/>
            </a:pPr>
            <a:r>
              <a:rPr lang="en-US" sz="2054">
                <a:solidFill>
                  <a:srgbClr val="01319B"/>
                </a:solidFill>
                <a:latin typeface="Poppins"/>
              </a:rPr>
              <a:t>Nilai akurasi, sensitivitas, dan ROC AUC pada </a:t>
            </a:r>
            <a:r>
              <a:rPr lang="en-US" sz="2054">
                <a:solidFill>
                  <a:srgbClr val="01319B"/>
                </a:solidFill>
                <a:latin typeface="Poppins Italics"/>
              </a:rPr>
              <a:t>train test split </a:t>
            </a:r>
            <a:r>
              <a:rPr lang="en-US" sz="2054">
                <a:solidFill>
                  <a:srgbClr val="01319B"/>
                </a:solidFill>
                <a:latin typeface="Poppins"/>
              </a:rPr>
              <a:t>menggunakan  metode </a:t>
            </a:r>
            <a:r>
              <a:rPr lang="en-US" sz="2054">
                <a:solidFill>
                  <a:srgbClr val="01319B"/>
                </a:solidFill>
                <a:latin typeface="Poppins Bold Italics"/>
              </a:rPr>
              <a:t>Repeted Holdout </a:t>
            </a:r>
            <a:r>
              <a:rPr lang="en-US" sz="2054">
                <a:solidFill>
                  <a:srgbClr val="01319B"/>
                </a:solidFill>
                <a:latin typeface="Poppins"/>
              </a:rPr>
              <a:t>memiliki </a:t>
            </a:r>
            <a:r>
              <a:rPr lang="en-US" sz="2054">
                <a:solidFill>
                  <a:srgbClr val="01319B"/>
                </a:solidFill>
                <a:latin typeface="Poppins Bold"/>
              </a:rPr>
              <a:t>nilai yang lebih tinggi</a:t>
            </a:r>
            <a:r>
              <a:rPr lang="en-US" sz="2054">
                <a:solidFill>
                  <a:srgbClr val="01319B"/>
                </a:solidFill>
                <a:latin typeface="Poppins"/>
              </a:rPr>
              <a:t> dibandingkan dengan metode </a:t>
            </a:r>
            <a:r>
              <a:rPr lang="en-US" sz="2054">
                <a:solidFill>
                  <a:srgbClr val="01319B"/>
                </a:solidFill>
                <a:latin typeface="Poppins Italics"/>
              </a:rPr>
              <a:t>K-Fold CV </a:t>
            </a:r>
            <a:r>
              <a:rPr lang="en-US" sz="2054">
                <a:solidFill>
                  <a:srgbClr val="01319B"/>
                </a:solidFill>
                <a:latin typeface="Poppins"/>
              </a:rPr>
              <a:t>sehingga metode Repeted Holdout cenderung memberikan </a:t>
            </a:r>
            <a:r>
              <a:rPr lang="en-US" sz="2054">
                <a:solidFill>
                  <a:srgbClr val="01319B"/>
                </a:solidFill>
                <a:latin typeface="Poppins Bold"/>
              </a:rPr>
              <a:t>performa terbaik</a:t>
            </a:r>
            <a:r>
              <a:rPr lang="en-US" sz="2054">
                <a:solidFill>
                  <a:srgbClr val="01319B"/>
                </a:solidFill>
                <a:latin typeface="Poppins"/>
              </a:rPr>
              <a:t> dalam model </a:t>
            </a:r>
            <a:r>
              <a:rPr lang="en-US" sz="2054">
                <a:solidFill>
                  <a:srgbClr val="01319B"/>
                </a:solidFill>
                <a:latin typeface="Poppins Italics"/>
              </a:rPr>
              <a:t>Random Forest Classifier</a:t>
            </a:r>
            <a:r>
              <a:rPr lang="en-US" sz="2054">
                <a:solidFill>
                  <a:srgbClr val="01319B"/>
                </a:solidFill>
                <a:latin typeface="Poppins"/>
              </a:rPr>
              <a:t>.</a:t>
            </a:r>
          </a:p>
        </p:txBody>
      </p:sp>
      <p:sp>
        <p:nvSpPr>
          <p:cNvPr id="43" name="TextBox 43"/>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7386642"/>
            <a:chOff x="0" y="0"/>
            <a:chExt cx="2102620" cy="1945453"/>
          </a:xfrm>
        </p:grpSpPr>
        <p:sp>
          <p:nvSpPr>
            <p:cNvPr id="3" name="Freeform 3"/>
            <p:cNvSpPr/>
            <p:nvPr/>
          </p:nvSpPr>
          <p:spPr>
            <a:xfrm>
              <a:off x="0" y="0"/>
              <a:ext cx="2102620" cy="1945453"/>
            </a:xfrm>
            <a:custGeom>
              <a:avLst/>
              <a:gdLst/>
              <a:ahLst/>
              <a:cxnLst/>
              <a:rect l="l" t="t" r="r" b="b"/>
              <a:pathLst>
                <a:path w="2102620" h="1945453">
                  <a:moveTo>
                    <a:pt x="29093" y="0"/>
                  </a:moveTo>
                  <a:lnTo>
                    <a:pt x="2073528" y="0"/>
                  </a:lnTo>
                  <a:cubicBezTo>
                    <a:pt x="2081244" y="0"/>
                    <a:pt x="2088644" y="3065"/>
                    <a:pt x="2094100" y="8521"/>
                  </a:cubicBezTo>
                  <a:cubicBezTo>
                    <a:pt x="2099555" y="13977"/>
                    <a:pt x="2102620" y="21377"/>
                    <a:pt x="2102620" y="29093"/>
                  </a:cubicBezTo>
                  <a:lnTo>
                    <a:pt x="2102620" y="1916361"/>
                  </a:lnTo>
                  <a:cubicBezTo>
                    <a:pt x="2102620" y="1932428"/>
                    <a:pt x="2089595" y="1945453"/>
                    <a:pt x="2073528" y="1945453"/>
                  </a:cubicBezTo>
                  <a:lnTo>
                    <a:pt x="29093" y="1945453"/>
                  </a:lnTo>
                  <a:cubicBezTo>
                    <a:pt x="13025" y="1945453"/>
                    <a:pt x="0" y="1932428"/>
                    <a:pt x="0" y="1916361"/>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200260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7386642"/>
            <a:chOff x="0" y="0"/>
            <a:chExt cx="2137363" cy="1945453"/>
          </a:xfrm>
        </p:grpSpPr>
        <p:sp>
          <p:nvSpPr>
            <p:cNvPr id="6" name="Freeform 6"/>
            <p:cNvSpPr/>
            <p:nvPr/>
          </p:nvSpPr>
          <p:spPr>
            <a:xfrm>
              <a:off x="0" y="0"/>
              <a:ext cx="2137363" cy="1945453"/>
            </a:xfrm>
            <a:custGeom>
              <a:avLst/>
              <a:gdLst/>
              <a:ahLst/>
              <a:cxnLst/>
              <a:rect l="l" t="t" r="r" b="b"/>
              <a:pathLst>
                <a:path w="2137363" h="1945453">
                  <a:moveTo>
                    <a:pt x="28620" y="0"/>
                  </a:moveTo>
                  <a:lnTo>
                    <a:pt x="2108743" y="0"/>
                  </a:lnTo>
                  <a:cubicBezTo>
                    <a:pt x="2116334" y="0"/>
                    <a:pt x="2123613" y="3015"/>
                    <a:pt x="2128981" y="8383"/>
                  </a:cubicBezTo>
                  <a:cubicBezTo>
                    <a:pt x="2134348" y="13750"/>
                    <a:pt x="2137363" y="21029"/>
                    <a:pt x="2137363" y="28620"/>
                  </a:cubicBezTo>
                  <a:lnTo>
                    <a:pt x="2137363" y="1916833"/>
                  </a:lnTo>
                  <a:cubicBezTo>
                    <a:pt x="2137363" y="1932640"/>
                    <a:pt x="2124549" y="1945453"/>
                    <a:pt x="2108743" y="1945453"/>
                  </a:cubicBezTo>
                  <a:lnTo>
                    <a:pt x="28620" y="1945453"/>
                  </a:lnTo>
                  <a:cubicBezTo>
                    <a:pt x="12813" y="1945453"/>
                    <a:pt x="0" y="1932640"/>
                    <a:pt x="0" y="1916833"/>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200260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600794" y="2311315"/>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1299660" y="3078760"/>
            <a:ext cx="7441467" cy="5847636"/>
          </a:xfrm>
          <a:custGeom>
            <a:avLst/>
            <a:gdLst/>
            <a:ahLst/>
            <a:cxnLst/>
            <a:rect l="l" t="t" r="r" b="b"/>
            <a:pathLst>
              <a:path w="7441467" h="5847636">
                <a:moveTo>
                  <a:pt x="0" y="0"/>
                </a:moveTo>
                <a:lnTo>
                  <a:pt x="7441467" y="0"/>
                </a:lnTo>
                <a:lnTo>
                  <a:pt x="7441467" y="5847636"/>
                </a:lnTo>
                <a:lnTo>
                  <a:pt x="0" y="5847636"/>
                </a:lnTo>
                <a:lnTo>
                  <a:pt x="0" y="0"/>
                </a:lnTo>
                <a:close/>
              </a:path>
            </a:pathLst>
          </a:custGeom>
          <a:blipFill>
            <a:blip r:embed="rId2"/>
            <a:stretch>
              <a:fillRect/>
            </a:stretch>
          </a:blipFill>
        </p:spPr>
        <p:txBody>
          <a:bodyPr/>
          <a:lstStyle/>
          <a:p>
            <a:endParaRPr lang="en-ID"/>
          </a:p>
        </p:txBody>
      </p:sp>
      <p:sp>
        <p:nvSpPr>
          <p:cNvPr id="19" name="Freeform 19"/>
          <p:cNvSpPr/>
          <p:nvPr/>
        </p:nvSpPr>
        <p:spPr>
          <a:xfrm>
            <a:off x="9663251" y="3153011"/>
            <a:ext cx="7413081" cy="5699135"/>
          </a:xfrm>
          <a:custGeom>
            <a:avLst/>
            <a:gdLst/>
            <a:ahLst/>
            <a:cxnLst/>
            <a:rect l="l" t="t" r="r" b="b"/>
            <a:pathLst>
              <a:path w="7413081" h="5699135">
                <a:moveTo>
                  <a:pt x="0" y="0"/>
                </a:moveTo>
                <a:lnTo>
                  <a:pt x="7413082" y="0"/>
                </a:lnTo>
                <a:lnTo>
                  <a:pt x="7413082" y="5699135"/>
                </a:lnTo>
                <a:lnTo>
                  <a:pt x="0" y="5699135"/>
                </a:lnTo>
                <a:lnTo>
                  <a:pt x="0" y="0"/>
                </a:lnTo>
                <a:close/>
              </a:path>
            </a:pathLst>
          </a:custGeom>
          <a:blipFill>
            <a:blip r:embed="rId3"/>
            <a:stretch>
              <a:fillRect/>
            </a:stretch>
          </a:blipFill>
        </p:spPr>
        <p:txBody>
          <a:bodyPr/>
          <a:lstStyle/>
          <a:p>
            <a:endParaRPr lang="en-ID"/>
          </a:p>
        </p:txBody>
      </p:sp>
      <p:sp>
        <p:nvSpPr>
          <p:cNvPr id="20" name="TextBox 20"/>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Random Forest Classifier</a:t>
            </a:r>
          </a:p>
        </p:txBody>
      </p:sp>
      <p:sp>
        <p:nvSpPr>
          <p:cNvPr id="21" name="AutoShape 21"/>
          <p:cNvSpPr/>
          <p:nvPr/>
        </p:nvSpPr>
        <p:spPr>
          <a:xfrm>
            <a:off x="1888573" y="5831128"/>
            <a:ext cx="6492240" cy="0"/>
          </a:xfrm>
          <a:prstGeom prst="line">
            <a:avLst/>
          </a:prstGeom>
          <a:ln w="38100" cap="flat">
            <a:solidFill>
              <a:srgbClr val="FF3131"/>
            </a:solidFill>
            <a:prstDash val="solid"/>
            <a:headEnd type="none" w="sm" len="sm"/>
            <a:tailEnd type="none" w="sm" len="sm"/>
          </a:ln>
        </p:spPr>
        <p:txBody>
          <a:bodyPr/>
          <a:lstStyle/>
          <a:p>
            <a:endParaRPr lang="en-ID"/>
          </a:p>
        </p:txBody>
      </p:sp>
      <p:sp>
        <p:nvSpPr>
          <p:cNvPr id="22" name="AutoShape 22"/>
          <p:cNvSpPr/>
          <p:nvPr/>
        </p:nvSpPr>
        <p:spPr>
          <a:xfrm>
            <a:off x="10409240" y="5374653"/>
            <a:ext cx="6492240" cy="0"/>
          </a:xfrm>
          <a:prstGeom prst="line">
            <a:avLst/>
          </a:prstGeom>
          <a:ln w="38100" cap="flat">
            <a:solidFill>
              <a:srgbClr val="FF3131"/>
            </a:solidFill>
            <a:prstDash val="solid"/>
            <a:headEnd type="none" w="sm" len="sm"/>
            <a:tailEnd type="none" w="sm" len="sm"/>
          </a:ln>
        </p:spPr>
        <p:txBody>
          <a:bodyPr/>
          <a:lstStyle/>
          <a:p>
            <a:endParaRPr lang="en-ID"/>
          </a:p>
        </p:txBody>
      </p:sp>
      <p:sp>
        <p:nvSpPr>
          <p:cNvPr id="23" name="TextBox 23"/>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17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7212105"/>
            <a:chOff x="0" y="0"/>
            <a:chExt cx="2102620" cy="1899485"/>
          </a:xfrm>
        </p:grpSpPr>
        <p:sp>
          <p:nvSpPr>
            <p:cNvPr id="3" name="Freeform 3"/>
            <p:cNvSpPr/>
            <p:nvPr/>
          </p:nvSpPr>
          <p:spPr>
            <a:xfrm>
              <a:off x="0" y="0"/>
              <a:ext cx="2102620" cy="1899484"/>
            </a:xfrm>
            <a:custGeom>
              <a:avLst/>
              <a:gdLst/>
              <a:ahLst/>
              <a:cxnLst/>
              <a:rect l="l" t="t" r="r" b="b"/>
              <a:pathLst>
                <a:path w="2102620" h="1899484">
                  <a:moveTo>
                    <a:pt x="29093" y="0"/>
                  </a:moveTo>
                  <a:lnTo>
                    <a:pt x="2073528" y="0"/>
                  </a:lnTo>
                  <a:cubicBezTo>
                    <a:pt x="2081244" y="0"/>
                    <a:pt x="2088644" y="3065"/>
                    <a:pt x="2094100" y="8521"/>
                  </a:cubicBezTo>
                  <a:cubicBezTo>
                    <a:pt x="2099555" y="13977"/>
                    <a:pt x="2102620" y="21377"/>
                    <a:pt x="2102620" y="29093"/>
                  </a:cubicBezTo>
                  <a:lnTo>
                    <a:pt x="2102620" y="1870392"/>
                  </a:lnTo>
                  <a:cubicBezTo>
                    <a:pt x="2102620" y="1886459"/>
                    <a:pt x="2089595" y="1899484"/>
                    <a:pt x="2073528" y="1899484"/>
                  </a:cubicBezTo>
                  <a:lnTo>
                    <a:pt x="29093" y="1899484"/>
                  </a:lnTo>
                  <a:cubicBezTo>
                    <a:pt x="13025" y="1899484"/>
                    <a:pt x="0" y="1886459"/>
                    <a:pt x="0" y="1870392"/>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195663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7212105"/>
            <a:chOff x="0" y="0"/>
            <a:chExt cx="2137363" cy="1899485"/>
          </a:xfrm>
        </p:grpSpPr>
        <p:sp>
          <p:nvSpPr>
            <p:cNvPr id="6" name="Freeform 6"/>
            <p:cNvSpPr/>
            <p:nvPr/>
          </p:nvSpPr>
          <p:spPr>
            <a:xfrm>
              <a:off x="0" y="0"/>
              <a:ext cx="2137363" cy="1899484"/>
            </a:xfrm>
            <a:custGeom>
              <a:avLst/>
              <a:gdLst/>
              <a:ahLst/>
              <a:cxnLst/>
              <a:rect l="l" t="t" r="r" b="b"/>
              <a:pathLst>
                <a:path w="2137363" h="1899484">
                  <a:moveTo>
                    <a:pt x="28620" y="0"/>
                  </a:moveTo>
                  <a:lnTo>
                    <a:pt x="2108743" y="0"/>
                  </a:lnTo>
                  <a:cubicBezTo>
                    <a:pt x="2116334" y="0"/>
                    <a:pt x="2123613" y="3015"/>
                    <a:pt x="2128981" y="8383"/>
                  </a:cubicBezTo>
                  <a:cubicBezTo>
                    <a:pt x="2134348" y="13750"/>
                    <a:pt x="2137363" y="21029"/>
                    <a:pt x="2137363" y="28620"/>
                  </a:cubicBezTo>
                  <a:lnTo>
                    <a:pt x="2137363" y="1870865"/>
                  </a:lnTo>
                  <a:cubicBezTo>
                    <a:pt x="2137363" y="1886671"/>
                    <a:pt x="2124549" y="1899484"/>
                    <a:pt x="2108743" y="1899484"/>
                  </a:cubicBezTo>
                  <a:lnTo>
                    <a:pt x="28620" y="1899484"/>
                  </a:lnTo>
                  <a:cubicBezTo>
                    <a:pt x="12813" y="1899484"/>
                    <a:pt x="0" y="1886671"/>
                    <a:pt x="0" y="1870865"/>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195663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860878" y="2278500"/>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9837500" y="2942186"/>
            <a:ext cx="7064584" cy="5778062"/>
          </a:xfrm>
          <a:custGeom>
            <a:avLst/>
            <a:gdLst/>
            <a:ahLst/>
            <a:cxnLst/>
            <a:rect l="l" t="t" r="r" b="b"/>
            <a:pathLst>
              <a:path w="7064584" h="5778062">
                <a:moveTo>
                  <a:pt x="0" y="0"/>
                </a:moveTo>
                <a:lnTo>
                  <a:pt x="7064584" y="0"/>
                </a:lnTo>
                <a:lnTo>
                  <a:pt x="7064584" y="5778062"/>
                </a:lnTo>
                <a:lnTo>
                  <a:pt x="0" y="5778062"/>
                </a:lnTo>
                <a:lnTo>
                  <a:pt x="0" y="0"/>
                </a:lnTo>
                <a:close/>
              </a:path>
            </a:pathLst>
          </a:custGeom>
          <a:blipFill>
            <a:blip r:embed="rId2"/>
            <a:stretch>
              <a:fillRect/>
            </a:stretch>
          </a:blipFill>
        </p:spPr>
        <p:txBody>
          <a:bodyPr/>
          <a:lstStyle/>
          <a:p>
            <a:endParaRPr lang="en-ID"/>
          </a:p>
        </p:txBody>
      </p:sp>
      <p:sp>
        <p:nvSpPr>
          <p:cNvPr id="19" name="Freeform 19"/>
          <p:cNvSpPr/>
          <p:nvPr/>
        </p:nvSpPr>
        <p:spPr>
          <a:xfrm>
            <a:off x="1437694" y="3002048"/>
            <a:ext cx="7165399" cy="5718200"/>
          </a:xfrm>
          <a:custGeom>
            <a:avLst/>
            <a:gdLst/>
            <a:ahLst/>
            <a:cxnLst/>
            <a:rect l="l" t="t" r="r" b="b"/>
            <a:pathLst>
              <a:path w="7165399" h="5718200">
                <a:moveTo>
                  <a:pt x="0" y="0"/>
                </a:moveTo>
                <a:lnTo>
                  <a:pt x="7165399" y="0"/>
                </a:lnTo>
                <a:lnTo>
                  <a:pt x="7165399" y="5718200"/>
                </a:lnTo>
                <a:lnTo>
                  <a:pt x="0" y="5718200"/>
                </a:lnTo>
                <a:lnTo>
                  <a:pt x="0" y="0"/>
                </a:lnTo>
                <a:close/>
              </a:path>
            </a:pathLst>
          </a:custGeom>
          <a:blipFill>
            <a:blip r:embed="rId3"/>
            <a:stretch>
              <a:fillRect/>
            </a:stretch>
          </a:blipFill>
        </p:spPr>
        <p:txBody>
          <a:bodyPr/>
          <a:lstStyle/>
          <a:p>
            <a:endParaRPr lang="en-ID"/>
          </a:p>
        </p:txBody>
      </p:sp>
      <p:sp>
        <p:nvSpPr>
          <p:cNvPr id="20" name="TextBox 20"/>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K-Nearest Neighbors</a:t>
            </a:r>
          </a:p>
        </p:txBody>
      </p:sp>
      <p:sp>
        <p:nvSpPr>
          <p:cNvPr id="21" name="TextBox 21"/>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18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3956383"/>
            <a:chOff x="0" y="0"/>
            <a:chExt cx="2102620" cy="1042010"/>
          </a:xfrm>
        </p:grpSpPr>
        <p:sp>
          <p:nvSpPr>
            <p:cNvPr id="3" name="Freeform 3"/>
            <p:cNvSpPr/>
            <p:nvPr/>
          </p:nvSpPr>
          <p:spPr>
            <a:xfrm>
              <a:off x="0" y="0"/>
              <a:ext cx="2102620" cy="1042010"/>
            </a:xfrm>
            <a:custGeom>
              <a:avLst/>
              <a:gdLst/>
              <a:ahLst/>
              <a:cxnLst/>
              <a:rect l="l" t="t" r="r" b="b"/>
              <a:pathLst>
                <a:path w="2102620" h="1042010">
                  <a:moveTo>
                    <a:pt x="29093" y="0"/>
                  </a:moveTo>
                  <a:lnTo>
                    <a:pt x="2073528" y="0"/>
                  </a:lnTo>
                  <a:cubicBezTo>
                    <a:pt x="2081244" y="0"/>
                    <a:pt x="2088644" y="3065"/>
                    <a:pt x="2094100" y="8521"/>
                  </a:cubicBezTo>
                  <a:cubicBezTo>
                    <a:pt x="2099555" y="13977"/>
                    <a:pt x="2102620" y="21377"/>
                    <a:pt x="2102620" y="29093"/>
                  </a:cubicBezTo>
                  <a:lnTo>
                    <a:pt x="2102620" y="1012918"/>
                  </a:lnTo>
                  <a:cubicBezTo>
                    <a:pt x="2102620" y="1028985"/>
                    <a:pt x="2089595" y="1042010"/>
                    <a:pt x="2073528" y="1042010"/>
                  </a:cubicBezTo>
                  <a:lnTo>
                    <a:pt x="29093" y="1042010"/>
                  </a:lnTo>
                  <a:cubicBezTo>
                    <a:pt x="13025" y="1042010"/>
                    <a:pt x="0" y="1028985"/>
                    <a:pt x="0" y="1012918"/>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10991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3956383"/>
            <a:chOff x="0" y="0"/>
            <a:chExt cx="2137363" cy="1042010"/>
          </a:xfrm>
        </p:grpSpPr>
        <p:sp>
          <p:nvSpPr>
            <p:cNvPr id="6" name="Freeform 6"/>
            <p:cNvSpPr/>
            <p:nvPr/>
          </p:nvSpPr>
          <p:spPr>
            <a:xfrm>
              <a:off x="0" y="0"/>
              <a:ext cx="2137363" cy="1042010"/>
            </a:xfrm>
            <a:custGeom>
              <a:avLst/>
              <a:gdLst/>
              <a:ahLst/>
              <a:cxnLst/>
              <a:rect l="l" t="t" r="r" b="b"/>
              <a:pathLst>
                <a:path w="2137363" h="1042010">
                  <a:moveTo>
                    <a:pt x="28620" y="0"/>
                  </a:moveTo>
                  <a:lnTo>
                    <a:pt x="2108743" y="0"/>
                  </a:lnTo>
                  <a:cubicBezTo>
                    <a:pt x="2116334" y="0"/>
                    <a:pt x="2123613" y="3015"/>
                    <a:pt x="2128981" y="8383"/>
                  </a:cubicBezTo>
                  <a:cubicBezTo>
                    <a:pt x="2134348" y="13750"/>
                    <a:pt x="2137363" y="21029"/>
                    <a:pt x="2137363" y="28620"/>
                  </a:cubicBezTo>
                  <a:lnTo>
                    <a:pt x="2137363" y="1013391"/>
                  </a:lnTo>
                  <a:cubicBezTo>
                    <a:pt x="2137363" y="1029197"/>
                    <a:pt x="2124549" y="1042010"/>
                    <a:pt x="2108743" y="1042010"/>
                  </a:cubicBezTo>
                  <a:lnTo>
                    <a:pt x="28620" y="1042010"/>
                  </a:lnTo>
                  <a:cubicBezTo>
                    <a:pt x="12813" y="1042010"/>
                    <a:pt x="0" y="1029197"/>
                    <a:pt x="0" y="1013391"/>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109916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860878" y="2278500"/>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1493029" y="2972149"/>
            <a:ext cx="7054729" cy="2572794"/>
          </a:xfrm>
          <a:custGeom>
            <a:avLst/>
            <a:gdLst/>
            <a:ahLst/>
            <a:cxnLst/>
            <a:rect l="l" t="t" r="r" b="b"/>
            <a:pathLst>
              <a:path w="7054729" h="2572794">
                <a:moveTo>
                  <a:pt x="0" y="0"/>
                </a:moveTo>
                <a:lnTo>
                  <a:pt x="7054729" y="0"/>
                </a:lnTo>
                <a:lnTo>
                  <a:pt x="7054729" y="2572794"/>
                </a:lnTo>
                <a:lnTo>
                  <a:pt x="0" y="2572794"/>
                </a:lnTo>
                <a:lnTo>
                  <a:pt x="0" y="0"/>
                </a:lnTo>
                <a:close/>
              </a:path>
            </a:pathLst>
          </a:custGeom>
          <a:blipFill>
            <a:blip r:embed="rId2"/>
            <a:stretch>
              <a:fillRect/>
            </a:stretch>
          </a:blipFill>
        </p:spPr>
        <p:txBody>
          <a:bodyPr/>
          <a:lstStyle/>
          <a:p>
            <a:endParaRPr lang="en-ID"/>
          </a:p>
        </p:txBody>
      </p:sp>
      <p:grpSp>
        <p:nvGrpSpPr>
          <p:cNvPr id="19" name="Group 19"/>
          <p:cNvGrpSpPr/>
          <p:nvPr/>
        </p:nvGrpSpPr>
        <p:grpSpPr>
          <a:xfrm>
            <a:off x="3863309" y="4081131"/>
            <a:ext cx="1157085" cy="364280"/>
            <a:chOff x="0" y="0"/>
            <a:chExt cx="304747" cy="95942"/>
          </a:xfrm>
        </p:grpSpPr>
        <p:sp>
          <p:nvSpPr>
            <p:cNvPr id="20" name="Freeform 20"/>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1" name="TextBox 21"/>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3863309" y="3374592"/>
            <a:ext cx="1157085" cy="364280"/>
            <a:chOff x="0" y="0"/>
            <a:chExt cx="304747" cy="95942"/>
          </a:xfrm>
        </p:grpSpPr>
        <p:sp>
          <p:nvSpPr>
            <p:cNvPr id="23" name="Freeform 23"/>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4" name="TextBox 24"/>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020393" y="3374592"/>
            <a:ext cx="1157085" cy="364280"/>
            <a:chOff x="0" y="0"/>
            <a:chExt cx="304747" cy="95942"/>
          </a:xfrm>
        </p:grpSpPr>
        <p:sp>
          <p:nvSpPr>
            <p:cNvPr id="26" name="Freeform 26"/>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7" name="TextBox 27"/>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9822362" y="2975379"/>
            <a:ext cx="7094861" cy="2575783"/>
          </a:xfrm>
          <a:custGeom>
            <a:avLst/>
            <a:gdLst/>
            <a:ahLst/>
            <a:cxnLst/>
            <a:rect l="l" t="t" r="r" b="b"/>
            <a:pathLst>
              <a:path w="7094861" h="2575783">
                <a:moveTo>
                  <a:pt x="0" y="0"/>
                </a:moveTo>
                <a:lnTo>
                  <a:pt x="7094860" y="0"/>
                </a:lnTo>
                <a:lnTo>
                  <a:pt x="7094860" y="2575783"/>
                </a:lnTo>
                <a:lnTo>
                  <a:pt x="0" y="2575783"/>
                </a:lnTo>
                <a:lnTo>
                  <a:pt x="0" y="0"/>
                </a:lnTo>
                <a:close/>
              </a:path>
            </a:pathLst>
          </a:custGeom>
          <a:blipFill>
            <a:blip r:embed="rId3"/>
            <a:stretch>
              <a:fillRect/>
            </a:stretch>
          </a:blipFill>
        </p:spPr>
        <p:txBody>
          <a:bodyPr/>
          <a:lstStyle/>
          <a:p>
            <a:endParaRPr lang="en-ID"/>
          </a:p>
        </p:txBody>
      </p:sp>
      <p:grpSp>
        <p:nvGrpSpPr>
          <p:cNvPr id="29" name="Group 29"/>
          <p:cNvGrpSpPr/>
          <p:nvPr/>
        </p:nvGrpSpPr>
        <p:grpSpPr>
          <a:xfrm>
            <a:off x="12179817" y="4076406"/>
            <a:ext cx="1157085" cy="364280"/>
            <a:chOff x="0" y="0"/>
            <a:chExt cx="304747" cy="95942"/>
          </a:xfrm>
        </p:grpSpPr>
        <p:sp>
          <p:nvSpPr>
            <p:cNvPr id="30" name="Freeform 30"/>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1" name="TextBox 31"/>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179817" y="3374592"/>
            <a:ext cx="1157085" cy="364280"/>
            <a:chOff x="0" y="0"/>
            <a:chExt cx="304747" cy="95942"/>
          </a:xfrm>
        </p:grpSpPr>
        <p:sp>
          <p:nvSpPr>
            <p:cNvPr id="33" name="Freeform 33"/>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4" name="TextBox 34"/>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3336901" y="3374592"/>
            <a:ext cx="1157085" cy="364280"/>
            <a:chOff x="0" y="0"/>
            <a:chExt cx="304747" cy="95942"/>
          </a:xfrm>
        </p:grpSpPr>
        <p:sp>
          <p:nvSpPr>
            <p:cNvPr id="36" name="Freeform 36"/>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7" name="TextBox 37"/>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K-Nearest Neighbors</a:t>
            </a:r>
          </a:p>
        </p:txBody>
      </p:sp>
      <p:grpSp>
        <p:nvGrpSpPr>
          <p:cNvPr id="39" name="Group 39"/>
          <p:cNvGrpSpPr/>
          <p:nvPr/>
        </p:nvGrpSpPr>
        <p:grpSpPr>
          <a:xfrm>
            <a:off x="944629" y="6764228"/>
            <a:ext cx="16398742" cy="1866847"/>
            <a:chOff x="0" y="0"/>
            <a:chExt cx="4319010" cy="491680"/>
          </a:xfrm>
        </p:grpSpPr>
        <p:sp>
          <p:nvSpPr>
            <p:cNvPr id="40" name="Freeform 40"/>
            <p:cNvSpPr/>
            <p:nvPr/>
          </p:nvSpPr>
          <p:spPr>
            <a:xfrm>
              <a:off x="0" y="0"/>
              <a:ext cx="4319010" cy="491680"/>
            </a:xfrm>
            <a:custGeom>
              <a:avLst/>
              <a:gdLst/>
              <a:ahLst/>
              <a:cxnLst/>
              <a:rect l="l" t="t" r="r" b="b"/>
              <a:pathLst>
                <a:path w="4319010" h="491680">
                  <a:moveTo>
                    <a:pt x="14163" y="0"/>
                  </a:moveTo>
                  <a:lnTo>
                    <a:pt x="4304847" y="0"/>
                  </a:lnTo>
                  <a:cubicBezTo>
                    <a:pt x="4308604" y="0"/>
                    <a:pt x="4312206" y="1492"/>
                    <a:pt x="4314862" y="4148"/>
                  </a:cubicBezTo>
                  <a:cubicBezTo>
                    <a:pt x="4317518" y="6804"/>
                    <a:pt x="4319010" y="10407"/>
                    <a:pt x="4319010" y="14163"/>
                  </a:cubicBezTo>
                  <a:lnTo>
                    <a:pt x="4319010" y="477517"/>
                  </a:lnTo>
                  <a:cubicBezTo>
                    <a:pt x="4319010" y="481273"/>
                    <a:pt x="4317518" y="484876"/>
                    <a:pt x="4314862" y="487532"/>
                  </a:cubicBezTo>
                  <a:cubicBezTo>
                    <a:pt x="4312206" y="490188"/>
                    <a:pt x="4308604" y="491680"/>
                    <a:pt x="4304847" y="491680"/>
                  </a:cubicBezTo>
                  <a:lnTo>
                    <a:pt x="14163" y="491680"/>
                  </a:lnTo>
                  <a:cubicBezTo>
                    <a:pt x="10407" y="491680"/>
                    <a:pt x="6804" y="490188"/>
                    <a:pt x="4148" y="487532"/>
                  </a:cubicBezTo>
                  <a:cubicBezTo>
                    <a:pt x="1492" y="484876"/>
                    <a:pt x="0" y="481273"/>
                    <a:pt x="0" y="477517"/>
                  </a:cubicBezTo>
                  <a:lnTo>
                    <a:pt x="0" y="14163"/>
                  </a:lnTo>
                  <a:cubicBezTo>
                    <a:pt x="0" y="10407"/>
                    <a:pt x="1492" y="6804"/>
                    <a:pt x="4148" y="4148"/>
                  </a:cubicBezTo>
                  <a:cubicBezTo>
                    <a:pt x="6804" y="1492"/>
                    <a:pt x="10407" y="0"/>
                    <a:pt x="1416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1" name="TextBox 41"/>
            <p:cNvSpPr txBox="1"/>
            <p:nvPr/>
          </p:nvSpPr>
          <p:spPr>
            <a:xfrm>
              <a:off x="0" y="-57150"/>
              <a:ext cx="4319010" cy="548830"/>
            </a:xfrm>
            <a:prstGeom prst="rect">
              <a:avLst/>
            </a:prstGeom>
          </p:spPr>
          <p:txBody>
            <a:bodyPr lIns="50800" tIns="50800" rIns="50800" bIns="50800" rtlCol="0" anchor="ctr"/>
            <a:lstStyle/>
            <a:p>
              <a:pPr algn="ctr">
                <a:lnSpc>
                  <a:spcPts val="2659"/>
                </a:lnSpc>
                <a:spcBef>
                  <a:spcPct val="0"/>
                </a:spcBef>
              </a:pPr>
              <a:endParaRPr/>
            </a:p>
          </p:txBody>
        </p:sp>
      </p:grpSp>
      <p:sp>
        <p:nvSpPr>
          <p:cNvPr id="42" name="TextBox 42"/>
          <p:cNvSpPr txBox="1"/>
          <p:nvPr/>
        </p:nvSpPr>
        <p:spPr>
          <a:xfrm>
            <a:off x="1310542" y="7157891"/>
            <a:ext cx="15666917" cy="1090814"/>
          </a:xfrm>
          <a:prstGeom prst="rect">
            <a:avLst/>
          </a:prstGeom>
        </p:spPr>
        <p:txBody>
          <a:bodyPr lIns="0" tIns="0" rIns="0" bIns="0" rtlCol="0" anchor="t">
            <a:spAutoFit/>
          </a:bodyPr>
          <a:lstStyle/>
          <a:p>
            <a:pPr marL="443577" lvl="1" indent="-221789" algn="just">
              <a:lnSpc>
                <a:spcPts val="2876"/>
              </a:lnSpc>
              <a:buFont typeface="Arial"/>
              <a:buChar char="•"/>
            </a:pPr>
            <a:r>
              <a:rPr lang="en-US" sz="2054">
                <a:solidFill>
                  <a:srgbClr val="01319B"/>
                </a:solidFill>
                <a:latin typeface="Poppins"/>
              </a:rPr>
              <a:t>Nilai akurasi, spesifisitas, dan ROC AUC pada </a:t>
            </a:r>
            <a:r>
              <a:rPr lang="en-US" sz="2054">
                <a:solidFill>
                  <a:srgbClr val="01319B"/>
                </a:solidFill>
                <a:latin typeface="Poppins Italics"/>
              </a:rPr>
              <a:t>train test split </a:t>
            </a:r>
            <a:r>
              <a:rPr lang="en-US" sz="2054">
                <a:solidFill>
                  <a:srgbClr val="01319B"/>
                </a:solidFill>
                <a:latin typeface="Poppins"/>
              </a:rPr>
              <a:t>menggunakan  metode </a:t>
            </a:r>
            <a:r>
              <a:rPr lang="en-US" sz="2054">
                <a:solidFill>
                  <a:srgbClr val="01319B"/>
                </a:solidFill>
                <a:latin typeface="Poppins Bold Italics"/>
              </a:rPr>
              <a:t>K-Fold CV </a:t>
            </a:r>
            <a:r>
              <a:rPr lang="en-US" sz="2054">
                <a:solidFill>
                  <a:srgbClr val="01319B"/>
                </a:solidFill>
                <a:latin typeface="Poppins"/>
              </a:rPr>
              <a:t>memiliki </a:t>
            </a:r>
            <a:r>
              <a:rPr lang="en-US" sz="2054">
                <a:solidFill>
                  <a:srgbClr val="01319B"/>
                </a:solidFill>
                <a:latin typeface="Poppins Bold"/>
              </a:rPr>
              <a:t>nilai yang lebih tinggi</a:t>
            </a:r>
            <a:r>
              <a:rPr lang="en-US" sz="2054">
                <a:solidFill>
                  <a:srgbClr val="01319B"/>
                </a:solidFill>
                <a:latin typeface="Poppins"/>
              </a:rPr>
              <a:t> dibandingkan dengan metode </a:t>
            </a:r>
            <a:r>
              <a:rPr lang="en-US" sz="2054">
                <a:solidFill>
                  <a:srgbClr val="01319B"/>
                </a:solidFill>
                <a:latin typeface="Poppins Italics"/>
              </a:rPr>
              <a:t>Repeated Holdout </a:t>
            </a:r>
            <a:r>
              <a:rPr lang="en-US" sz="2054">
                <a:solidFill>
                  <a:srgbClr val="01319B"/>
                </a:solidFill>
                <a:latin typeface="Poppins"/>
              </a:rPr>
              <a:t>sehingga metode </a:t>
            </a:r>
            <a:r>
              <a:rPr lang="en-US" sz="2054">
                <a:solidFill>
                  <a:srgbClr val="01319B"/>
                </a:solidFill>
                <a:latin typeface="Poppins Italics"/>
              </a:rPr>
              <a:t>K-Fold CV</a:t>
            </a:r>
            <a:r>
              <a:rPr lang="en-US" sz="2054">
                <a:solidFill>
                  <a:srgbClr val="01319B"/>
                </a:solidFill>
                <a:latin typeface="Poppins"/>
              </a:rPr>
              <a:t> cenderung memberikan </a:t>
            </a:r>
            <a:r>
              <a:rPr lang="en-US" sz="2054">
                <a:solidFill>
                  <a:srgbClr val="01319B"/>
                </a:solidFill>
                <a:latin typeface="Poppins Bold"/>
              </a:rPr>
              <a:t>performa terbaik</a:t>
            </a:r>
            <a:r>
              <a:rPr lang="en-US" sz="2054">
                <a:solidFill>
                  <a:srgbClr val="01319B"/>
                </a:solidFill>
                <a:latin typeface="Poppins"/>
              </a:rPr>
              <a:t> dalam model K-Nearest Neighbors.</a:t>
            </a:r>
          </a:p>
        </p:txBody>
      </p:sp>
      <p:sp>
        <p:nvSpPr>
          <p:cNvPr id="43" name="TextBox 43"/>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19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7212105"/>
            <a:chOff x="0" y="0"/>
            <a:chExt cx="2102620" cy="1899485"/>
          </a:xfrm>
        </p:grpSpPr>
        <p:sp>
          <p:nvSpPr>
            <p:cNvPr id="3" name="Freeform 3"/>
            <p:cNvSpPr/>
            <p:nvPr/>
          </p:nvSpPr>
          <p:spPr>
            <a:xfrm>
              <a:off x="0" y="0"/>
              <a:ext cx="2102620" cy="1899484"/>
            </a:xfrm>
            <a:custGeom>
              <a:avLst/>
              <a:gdLst/>
              <a:ahLst/>
              <a:cxnLst/>
              <a:rect l="l" t="t" r="r" b="b"/>
              <a:pathLst>
                <a:path w="2102620" h="1899484">
                  <a:moveTo>
                    <a:pt x="29093" y="0"/>
                  </a:moveTo>
                  <a:lnTo>
                    <a:pt x="2073528" y="0"/>
                  </a:lnTo>
                  <a:cubicBezTo>
                    <a:pt x="2081244" y="0"/>
                    <a:pt x="2088644" y="3065"/>
                    <a:pt x="2094100" y="8521"/>
                  </a:cubicBezTo>
                  <a:cubicBezTo>
                    <a:pt x="2099555" y="13977"/>
                    <a:pt x="2102620" y="21377"/>
                    <a:pt x="2102620" y="29093"/>
                  </a:cubicBezTo>
                  <a:lnTo>
                    <a:pt x="2102620" y="1870392"/>
                  </a:lnTo>
                  <a:cubicBezTo>
                    <a:pt x="2102620" y="1886459"/>
                    <a:pt x="2089595" y="1899484"/>
                    <a:pt x="2073528" y="1899484"/>
                  </a:cubicBezTo>
                  <a:lnTo>
                    <a:pt x="29093" y="1899484"/>
                  </a:lnTo>
                  <a:cubicBezTo>
                    <a:pt x="13025" y="1899484"/>
                    <a:pt x="0" y="1886459"/>
                    <a:pt x="0" y="1870392"/>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195663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7212105"/>
            <a:chOff x="0" y="0"/>
            <a:chExt cx="2137363" cy="1899485"/>
          </a:xfrm>
        </p:grpSpPr>
        <p:sp>
          <p:nvSpPr>
            <p:cNvPr id="6" name="Freeform 6"/>
            <p:cNvSpPr/>
            <p:nvPr/>
          </p:nvSpPr>
          <p:spPr>
            <a:xfrm>
              <a:off x="0" y="0"/>
              <a:ext cx="2137363" cy="1899484"/>
            </a:xfrm>
            <a:custGeom>
              <a:avLst/>
              <a:gdLst/>
              <a:ahLst/>
              <a:cxnLst/>
              <a:rect l="l" t="t" r="r" b="b"/>
              <a:pathLst>
                <a:path w="2137363" h="1899484">
                  <a:moveTo>
                    <a:pt x="28620" y="0"/>
                  </a:moveTo>
                  <a:lnTo>
                    <a:pt x="2108743" y="0"/>
                  </a:lnTo>
                  <a:cubicBezTo>
                    <a:pt x="2116334" y="0"/>
                    <a:pt x="2123613" y="3015"/>
                    <a:pt x="2128981" y="8383"/>
                  </a:cubicBezTo>
                  <a:cubicBezTo>
                    <a:pt x="2134348" y="13750"/>
                    <a:pt x="2137363" y="21029"/>
                    <a:pt x="2137363" y="28620"/>
                  </a:cubicBezTo>
                  <a:lnTo>
                    <a:pt x="2137363" y="1870865"/>
                  </a:lnTo>
                  <a:cubicBezTo>
                    <a:pt x="2137363" y="1886671"/>
                    <a:pt x="2124549" y="1899484"/>
                    <a:pt x="2108743" y="1899484"/>
                  </a:cubicBezTo>
                  <a:lnTo>
                    <a:pt x="28620" y="1899484"/>
                  </a:lnTo>
                  <a:cubicBezTo>
                    <a:pt x="12813" y="1899484"/>
                    <a:pt x="0" y="1886671"/>
                    <a:pt x="0" y="1870865"/>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195663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860878" y="2278500"/>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9860878" y="3002048"/>
            <a:ext cx="7047609" cy="5715870"/>
          </a:xfrm>
          <a:custGeom>
            <a:avLst/>
            <a:gdLst/>
            <a:ahLst/>
            <a:cxnLst/>
            <a:rect l="l" t="t" r="r" b="b"/>
            <a:pathLst>
              <a:path w="7047609" h="5715870">
                <a:moveTo>
                  <a:pt x="0" y="0"/>
                </a:moveTo>
                <a:lnTo>
                  <a:pt x="7047608" y="0"/>
                </a:lnTo>
                <a:lnTo>
                  <a:pt x="7047608" y="5715869"/>
                </a:lnTo>
                <a:lnTo>
                  <a:pt x="0" y="5715869"/>
                </a:lnTo>
                <a:lnTo>
                  <a:pt x="0" y="0"/>
                </a:lnTo>
                <a:close/>
              </a:path>
            </a:pathLst>
          </a:custGeom>
          <a:blipFill>
            <a:blip r:embed="rId2"/>
            <a:stretch>
              <a:fillRect/>
            </a:stretch>
          </a:blipFill>
        </p:spPr>
        <p:txBody>
          <a:bodyPr/>
          <a:lstStyle/>
          <a:p>
            <a:endParaRPr lang="en-ID"/>
          </a:p>
        </p:txBody>
      </p:sp>
      <p:sp>
        <p:nvSpPr>
          <p:cNvPr id="19" name="Freeform 19"/>
          <p:cNvSpPr/>
          <p:nvPr/>
        </p:nvSpPr>
        <p:spPr>
          <a:xfrm>
            <a:off x="1396700" y="3002048"/>
            <a:ext cx="7247386" cy="5722855"/>
          </a:xfrm>
          <a:custGeom>
            <a:avLst/>
            <a:gdLst/>
            <a:ahLst/>
            <a:cxnLst/>
            <a:rect l="l" t="t" r="r" b="b"/>
            <a:pathLst>
              <a:path w="7247386" h="5722855">
                <a:moveTo>
                  <a:pt x="0" y="0"/>
                </a:moveTo>
                <a:lnTo>
                  <a:pt x="7247387" y="0"/>
                </a:lnTo>
                <a:lnTo>
                  <a:pt x="7247387" y="5722855"/>
                </a:lnTo>
                <a:lnTo>
                  <a:pt x="0" y="5722855"/>
                </a:lnTo>
                <a:lnTo>
                  <a:pt x="0" y="0"/>
                </a:lnTo>
                <a:close/>
              </a:path>
            </a:pathLst>
          </a:custGeom>
          <a:blipFill>
            <a:blip r:embed="rId3"/>
            <a:stretch>
              <a:fillRect/>
            </a:stretch>
          </a:blipFill>
        </p:spPr>
        <p:txBody>
          <a:bodyPr/>
          <a:lstStyle/>
          <a:p>
            <a:endParaRPr lang="en-ID"/>
          </a:p>
        </p:txBody>
      </p:sp>
      <p:sp>
        <p:nvSpPr>
          <p:cNvPr id="20" name="TextBox 20"/>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Logistic Regression</a:t>
            </a:r>
          </a:p>
        </p:txBody>
      </p:sp>
      <p:sp>
        <p:nvSpPr>
          <p:cNvPr id="21" name="TextBox 21"/>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6195"/>
            <a:ext cx="7983387" cy="3956383"/>
            <a:chOff x="0" y="0"/>
            <a:chExt cx="2102620" cy="1042010"/>
          </a:xfrm>
        </p:grpSpPr>
        <p:sp>
          <p:nvSpPr>
            <p:cNvPr id="3" name="Freeform 3"/>
            <p:cNvSpPr/>
            <p:nvPr/>
          </p:nvSpPr>
          <p:spPr>
            <a:xfrm>
              <a:off x="0" y="0"/>
              <a:ext cx="2102620" cy="1042010"/>
            </a:xfrm>
            <a:custGeom>
              <a:avLst/>
              <a:gdLst/>
              <a:ahLst/>
              <a:cxnLst/>
              <a:rect l="l" t="t" r="r" b="b"/>
              <a:pathLst>
                <a:path w="2102620" h="1042010">
                  <a:moveTo>
                    <a:pt x="29093" y="0"/>
                  </a:moveTo>
                  <a:lnTo>
                    <a:pt x="2073528" y="0"/>
                  </a:lnTo>
                  <a:cubicBezTo>
                    <a:pt x="2081244" y="0"/>
                    <a:pt x="2088644" y="3065"/>
                    <a:pt x="2094100" y="8521"/>
                  </a:cubicBezTo>
                  <a:cubicBezTo>
                    <a:pt x="2099555" y="13977"/>
                    <a:pt x="2102620" y="21377"/>
                    <a:pt x="2102620" y="29093"/>
                  </a:cubicBezTo>
                  <a:lnTo>
                    <a:pt x="2102620" y="1012918"/>
                  </a:lnTo>
                  <a:cubicBezTo>
                    <a:pt x="2102620" y="1028985"/>
                    <a:pt x="2089595" y="1042010"/>
                    <a:pt x="2073528" y="1042010"/>
                  </a:cubicBezTo>
                  <a:lnTo>
                    <a:pt x="29093" y="1042010"/>
                  </a:lnTo>
                  <a:cubicBezTo>
                    <a:pt x="13025" y="1042010"/>
                    <a:pt x="0" y="1028985"/>
                    <a:pt x="0" y="1012918"/>
                  </a:cubicBezTo>
                  <a:lnTo>
                    <a:pt x="0" y="29093"/>
                  </a:lnTo>
                  <a:cubicBezTo>
                    <a:pt x="0" y="13025"/>
                    <a:pt x="13025" y="0"/>
                    <a:pt x="2909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102620" cy="10991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312142" y="2046195"/>
            <a:ext cx="8115300" cy="3956383"/>
            <a:chOff x="0" y="0"/>
            <a:chExt cx="2137363" cy="1042010"/>
          </a:xfrm>
        </p:grpSpPr>
        <p:sp>
          <p:nvSpPr>
            <p:cNvPr id="6" name="Freeform 6"/>
            <p:cNvSpPr/>
            <p:nvPr/>
          </p:nvSpPr>
          <p:spPr>
            <a:xfrm>
              <a:off x="0" y="0"/>
              <a:ext cx="2137363" cy="1042010"/>
            </a:xfrm>
            <a:custGeom>
              <a:avLst/>
              <a:gdLst/>
              <a:ahLst/>
              <a:cxnLst/>
              <a:rect l="l" t="t" r="r" b="b"/>
              <a:pathLst>
                <a:path w="2137363" h="1042010">
                  <a:moveTo>
                    <a:pt x="28620" y="0"/>
                  </a:moveTo>
                  <a:lnTo>
                    <a:pt x="2108743" y="0"/>
                  </a:lnTo>
                  <a:cubicBezTo>
                    <a:pt x="2116334" y="0"/>
                    <a:pt x="2123613" y="3015"/>
                    <a:pt x="2128981" y="8383"/>
                  </a:cubicBezTo>
                  <a:cubicBezTo>
                    <a:pt x="2134348" y="13750"/>
                    <a:pt x="2137363" y="21029"/>
                    <a:pt x="2137363" y="28620"/>
                  </a:cubicBezTo>
                  <a:lnTo>
                    <a:pt x="2137363" y="1013391"/>
                  </a:lnTo>
                  <a:cubicBezTo>
                    <a:pt x="2137363" y="1029197"/>
                    <a:pt x="2124549" y="1042010"/>
                    <a:pt x="2108743" y="1042010"/>
                  </a:cubicBezTo>
                  <a:lnTo>
                    <a:pt x="28620" y="1042010"/>
                  </a:lnTo>
                  <a:cubicBezTo>
                    <a:pt x="12813" y="1042010"/>
                    <a:pt x="0" y="1029197"/>
                    <a:pt x="0" y="1013391"/>
                  </a:cubicBezTo>
                  <a:lnTo>
                    <a:pt x="0" y="28620"/>
                  </a:lnTo>
                  <a:cubicBezTo>
                    <a:pt x="0" y="12813"/>
                    <a:pt x="12813" y="0"/>
                    <a:pt x="2862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137363" cy="109916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48690" y="2278500"/>
            <a:ext cx="4054566" cy="477779"/>
            <a:chOff x="0" y="0"/>
            <a:chExt cx="5406088" cy="637038"/>
          </a:xfrm>
        </p:grpSpPr>
        <p:grpSp>
          <p:nvGrpSpPr>
            <p:cNvPr id="9" name="Group 9"/>
            <p:cNvGrpSpPr/>
            <p:nvPr/>
          </p:nvGrpSpPr>
          <p:grpSpPr>
            <a:xfrm>
              <a:off x="0" y="0"/>
              <a:ext cx="5406088" cy="637038"/>
              <a:chOff x="0" y="0"/>
              <a:chExt cx="1367555" cy="161149"/>
            </a:xfrm>
          </p:grpSpPr>
          <p:sp>
            <p:nvSpPr>
              <p:cNvPr id="10" name="Freeform 10"/>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1" name="TextBox 11"/>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Repeated Holdout</a:t>
              </a:r>
            </a:p>
          </p:txBody>
        </p:sp>
      </p:grpSp>
      <p:grpSp>
        <p:nvGrpSpPr>
          <p:cNvPr id="13" name="Group 13"/>
          <p:cNvGrpSpPr/>
          <p:nvPr/>
        </p:nvGrpSpPr>
        <p:grpSpPr>
          <a:xfrm>
            <a:off x="9860878" y="2278500"/>
            <a:ext cx="4054566" cy="477779"/>
            <a:chOff x="0" y="0"/>
            <a:chExt cx="5406088" cy="637038"/>
          </a:xfrm>
        </p:grpSpPr>
        <p:grpSp>
          <p:nvGrpSpPr>
            <p:cNvPr id="14" name="Group 14"/>
            <p:cNvGrpSpPr/>
            <p:nvPr/>
          </p:nvGrpSpPr>
          <p:grpSpPr>
            <a:xfrm>
              <a:off x="0" y="0"/>
              <a:ext cx="5406088" cy="637038"/>
              <a:chOff x="0" y="0"/>
              <a:chExt cx="1367555" cy="161149"/>
            </a:xfrm>
          </p:grpSpPr>
          <p:sp>
            <p:nvSpPr>
              <p:cNvPr id="15" name="Freeform 15"/>
              <p:cNvSpPr/>
              <p:nvPr/>
            </p:nvSpPr>
            <p:spPr>
              <a:xfrm>
                <a:off x="0" y="0"/>
                <a:ext cx="1367555" cy="161149"/>
              </a:xfrm>
              <a:custGeom>
                <a:avLst/>
                <a:gdLst/>
                <a:ahLst/>
                <a:cxnLst/>
                <a:rect l="l" t="t" r="r" b="b"/>
                <a:pathLst>
                  <a:path w="1367555" h="161149">
                    <a:moveTo>
                      <a:pt x="19094" y="0"/>
                    </a:moveTo>
                    <a:lnTo>
                      <a:pt x="1348461" y="0"/>
                    </a:lnTo>
                    <a:cubicBezTo>
                      <a:pt x="1353525" y="0"/>
                      <a:pt x="1358382" y="2012"/>
                      <a:pt x="1361963" y="5593"/>
                    </a:cubicBezTo>
                    <a:cubicBezTo>
                      <a:pt x="1365543" y="9173"/>
                      <a:pt x="1367555" y="14030"/>
                      <a:pt x="1367555" y="19094"/>
                    </a:cubicBezTo>
                    <a:lnTo>
                      <a:pt x="1367555" y="142055"/>
                    </a:lnTo>
                    <a:cubicBezTo>
                      <a:pt x="1367555" y="152600"/>
                      <a:pt x="1359006" y="161149"/>
                      <a:pt x="1348461" y="161149"/>
                    </a:cubicBezTo>
                    <a:lnTo>
                      <a:pt x="19094" y="161149"/>
                    </a:lnTo>
                    <a:cubicBezTo>
                      <a:pt x="8549" y="161149"/>
                      <a:pt x="0" y="152600"/>
                      <a:pt x="0" y="142055"/>
                    </a:cubicBezTo>
                    <a:lnTo>
                      <a:pt x="0" y="19094"/>
                    </a:lnTo>
                    <a:cubicBezTo>
                      <a:pt x="0" y="8549"/>
                      <a:pt x="8549" y="0"/>
                      <a:pt x="19094" y="0"/>
                    </a:cubicBezTo>
                    <a:close/>
                  </a:path>
                </a:pathLst>
              </a:custGeom>
              <a:solidFill>
                <a:srgbClr val="26486A"/>
              </a:solidFill>
            </p:spPr>
            <p:txBody>
              <a:bodyPr/>
              <a:lstStyle/>
              <a:p>
                <a:endParaRPr lang="en-ID"/>
              </a:p>
            </p:txBody>
          </p:sp>
          <p:sp>
            <p:nvSpPr>
              <p:cNvPr id="16" name="TextBox 16"/>
              <p:cNvSpPr txBox="1"/>
              <p:nvPr/>
            </p:nvSpPr>
            <p:spPr>
              <a:xfrm>
                <a:off x="0" y="-57150"/>
                <a:ext cx="1367555" cy="218299"/>
              </a:xfrm>
              <a:prstGeom prst="rect">
                <a:avLst/>
              </a:prstGeom>
            </p:spPr>
            <p:txBody>
              <a:bodyPr lIns="39668" tIns="39668" rIns="39668" bIns="39668" rtlCol="0" anchor="ctr"/>
              <a:lstStyle/>
              <a:p>
                <a:pPr algn="ctr">
                  <a:lnSpc>
                    <a:spcPts val="2660"/>
                  </a:lnSpc>
                </a:pPr>
                <a:endParaRPr/>
              </a:p>
            </p:txBody>
          </p:sp>
        </p:grpSp>
        <p:sp>
          <p:nvSpPr>
            <p:cNvPr id="17" name="TextBox 17"/>
            <p:cNvSpPr txBox="1"/>
            <p:nvPr/>
          </p:nvSpPr>
          <p:spPr>
            <a:xfrm>
              <a:off x="823498" y="-13400"/>
              <a:ext cx="3759092" cy="587639"/>
            </a:xfrm>
            <a:prstGeom prst="rect">
              <a:avLst/>
            </a:prstGeom>
          </p:spPr>
          <p:txBody>
            <a:bodyPr lIns="0" tIns="0" rIns="0" bIns="0" rtlCol="0" anchor="t">
              <a:spAutoFit/>
            </a:bodyPr>
            <a:lstStyle/>
            <a:p>
              <a:pPr algn="ctr">
                <a:lnSpc>
                  <a:spcPts val="3532"/>
                </a:lnSpc>
                <a:spcBef>
                  <a:spcPct val="0"/>
                </a:spcBef>
              </a:pPr>
              <a:r>
                <a:rPr lang="en-US" sz="2523" spc="-100">
                  <a:solidFill>
                    <a:srgbClr val="FFFFFB"/>
                  </a:solidFill>
                  <a:latin typeface="Poppins Bold Italics"/>
                </a:rPr>
                <a:t>K-Fold CV</a:t>
              </a:r>
            </a:p>
          </p:txBody>
        </p:sp>
      </p:grpSp>
      <p:sp>
        <p:nvSpPr>
          <p:cNvPr id="18" name="Freeform 18"/>
          <p:cNvSpPr/>
          <p:nvPr/>
        </p:nvSpPr>
        <p:spPr>
          <a:xfrm>
            <a:off x="1441447" y="2988298"/>
            <a:ext cx="7157893" cy="2540496"/>
          </a:xfrm>
          <a:custGeom>
            <a:avLst/>
            <a:gdLst/>
            <a:ahLst/>
            <a:cxnLst/>
            <a:rect l="l" t="t" r="r" b="b"/>
            <a:pathLst>
              <a:path w="7157893" h="2540496">
                <a:moveTo>
                  <a:pt x="0" y="0"/>
                </a:moveTo>
                <a:lnTo>
                  <a:pt x="7157893" y="0"/>
                </a:lnTo>
                <a:lnTo>
                  <a:pt x="7157893" y="2540496"/>
                </a:lnTo>
                <a:lnTo>
                  <a:pt x="0" y="2540496"/>
                </a:lnTo>
                <a:lnTo>
                  <a:pt x="0" y="0"/>
                </a:lnTo>
                <a:close/>
              </a:path>
            </a:pathLst>
          </a:custGeom>
          <a:blipFill>
            <a:blip r:embed="rId2"/>
            <a:stretch>
              <a:fillRect/>
            </a:stretch>
          </a:blipFill>
        </p:spPr>
        <p:txBody>
          <a:bodyPr/>
          <a:lstStyle/>
          <a:p>
            <a:endParaRPr lang="en-ID"/>
          </a:p>
        </p:txBody>
      </p:sp>
      <p:grpSp>
        <p:nvGrpSpPr>
          <p:cNvPr id="19" name="Group 19"/>
          <p:cNvGrpSpPr/>
          <p:nvPr/>
        </p:nvGrpSpPr>
        <p:grpSpPr>
          <a:xfrm>
            <a:off x="3863309" y="4076406"/>
            <a:ext cx="1157085" cy="364280"/>
            <a:chOff x="0" y="0"/>
            <a:chExt cx="304747" cy="95942"/>
          </a:xfrm>
        </p:grpSpPr>
        <p:sp>
          <p:nvSpPr>
            <p:cNvPr id="20" name="Freeform 20"/>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1" name="TextBox 21"/>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3863309" y="3374592"/>
            <a:ext cx="1157085" cy="364280"/>
            <a:chOff x="0" y="0"/>
            <a:chExt cx="304747" cy="95942"/>
          </a:xfrm>
        </p:grpSpPr>
        <p:sp>
          <p:nvSpPr>
            <p:cNvPr id="23" name="Freeform 23"/>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4" name="TextBox 24"/>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020393" y="3374592"/>
            <a:ext cx="1157085" cy="364280"/>
            <a:chOff x="0" y="0"/>
            <a:chExt cx="304747" cy="95942"/>
          </a:xfrm>
        </p:grpSpPr>
        <p:sp>
          <p:nvSpPr>
            <p:cNvPr id="26" name="Freeform 26"/>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27" name="TextBox 27"/>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9837772" y="2988298"/>
            <a:ext cx="7064040" cy="2540496"/>
          </a:xfrm>
          <a:custGeom>
            <a:avLst/>
            <a:gdLst/>
            <a:ahLst/>
            <a:cxnLst/>
            <a:rect l="l" t="t" r="r" b="b"/>
            <a:pathLst>
              <a:path w="7064040" h="2540496">
                <a:moveTo>
                  <a:pt x="0" y="0"/>
                </a:moveTo>
                <a:lnTo>
                  <a:pt x="7064040" y="0"/>
                </a:lnTo>
                <a:lnTo>
                  <a:pt x="7064040" y="2540496"/>
                </a:lnTo>
                <a:lnTo>
                  <a:pt x="0" y="2540496"/>
                </a:lnTo>
                <a:lnTo>
                  <a:pt x="0" y="0"/>
                </a:lnTo>
                <a:close/>
              </a:path>
            </a:pathLst>
          </a:custGeom>
          <a:blipFill>
            <a:blip r:embed="rId3"/>
            <a:stretch>
              <a:fillRect/>
            </a:stretch>
          </a:blipFill>
        </p:spPr>
        <p:txBody>
          <a:bodyPr/>
          <a:lstStyle/>
          <a:p>
            <a:endParaRPr lang="en-ID"/>
          </a:p>
        </p:txBody>
      </p:sp>
      <p:grpSp>
        <p:nvGrpSpPr>
          <p:cNvPr id="29" name="Group 29"/>
          <p:cNvGrpSpPr/>
          <p:nvPr/>
        </p:nvGrpSpPr>
        <p:grpSpPr>
          <a:xfrm>
            <a:off x="12179817" y="4076406"/>
            <a:ext cx="1157085" cy="364280"/>
            <a:chOff x="0" y="0"/>
            <a:chExt cx="304747" cy="95942"/>
          </a:xfrm>
        </p:grpSpPr>
        <p:sp>
          <p:nvSpPr>
            <p:cNvPr id="30" name="Freeform 30"/>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1" name="TextBox 31"/>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179817" y="3374592"/>
            <a:ext cx="1157085" cy="364280"/>
            <a:chOff x="0" y="0"/>
            <a:chExt cx="304747" cy="95942"/>
          </a:xfrm>
        </p:grpSpPr>
        <p:sp>
          <p:nvSpPr>
            <p:cNvPr id="33" name="Freeform 33"/>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4" name="TextBox 34"/>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3369792" y="3374592"/>
            <a:ext cx="1157085" cy="364280"/>
            <a:chOff x="0" y="0"/>
            <a:chExt cx="304747" cy="95942"/>
          </a:xfrm>
        </p:grpSpPr>
        <p:sp>
          <p:nvSpPr>
            <p:cNvPr id="36" name="Freeform 36"/>
            <p:cNvSpPr/>
            <p:nvPr/>
          </p:nvSpPr>
          <p:spPr>
            <a:xfrm>
              <a:off x="0" y="0"/>
              <a:ext cx="304747" cy="95942"/>
            </a:xfrm>
            <a:custGeom>
              <a:avLst/>
              <a:gdLst/>
              <a:ahLst/>
              <a:cxnLst/>
              <a:rect l="l" t="t" r="r" b="b"/>
              <a:pathLst>
                <a:path w="304747" h="95942">
                  <a:moveTo>
                    <a:pt x="0" y="0"/>
                  </a:moveTo>
                  <a:lnTo>
                    <a:pt x="304747" y="0"/>
                  </a:lnTo>
                  <a:lnTo>
                    <a:pt x="304747" y="95942"/>
                  </a:lnTo>
                  <a:lnTo>
                    <a:pt x="0" y="95942"/>
                  </a:lnTo>
                  <a:close/>
                </a:path>
              </a:pathLst>
            </a:custGeom>
            <a:solidFill>
              <a:srgbClr val="000000">
                <a:alpha val="0"/>
              </a:srgbClr>
            </a:solidFill>
            <a:ln w="19050" cap="sq">
              <a:solidFill>
                <a:srgbClr val="FF3131"/>
              </a:solidFill>
              <a:prstDash val="solid"/>
              <a:miter/>
            </a:ln>
          </p:spPr>
          <p:txBody>
            <a:bodyPr/>
            <a:lstStyle/>
            <a:p>
              <a:endParaRPr lang="en-ID"/>
            </a:p>
          </p:txBody>
        </p:sp>
        <p:sp>
          <p:nvSpPr>
            <p:cNvPr id="37" name="TextBox 37"/>
            <p:cNvSpPr txBox="1"/>
            <p:nvPr/>
          </p:nvSpPr>
          <p:spPr>
            <a:xfrm>
              <a:off x="0" y="-57150"/>
              <a:ext cx="304747" cy="153092"/>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028700" y="990600"/>
            <a:ext cx="138610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Logistic Regression</a:t>
            </a:r>
          </a:p>
        </p:txBody>
      </p:sp>
      <p:grpSp>
        <p:nvGrpSpPr>
          <p:cNvPr id="39" name="Group 39"/>
          <p:cNvGrpSpPr/>
          <p:nvPr/>
        </p:nvGrpSpPr>
        <p:grpSpPr>
          <a:xfrm>
            <a:off x="944629" y="6764228"/>
            <a:ext cx="16398742" cy="1866847"/>
            <a:chOff x="0" y="0"/>
            <a:chExt cx="4319010" cy="491680"/>
          </a:xfrm>
        </p:grpSpPr>
        <p:sp>
          <p:nvSpPr>
            <p:cNvPr id="40" name="Freeform 40"/>
            <p:cNvSpPr/>
            <p:nvPr/>
          </p:nvSpPr>
          <p:spPr>
            <a:xfrm>
              <a:off x="0" y="0"/>
              <a:ext cx="4319010" cy="491680"/>
            </a:xfrm>
            <a:custGeom>
              <a:avLst/>
              <a:gdLst/>
              <a:ahLst/>
              <a:cxnLst/>
              <a:rect l="l" t="t" r="r" b="b"/>
              <a:pathLst>
                <a:path w="4319010" h="491680">
                  <a:moveTo>
                    <a:pt x="14163" y="0"/>
                  </a:moveTo>
                  <a:lnTo>
                    <a:pt x="4304847" y="0"/>
                  </a:lnTo>
                  <a:cubicBezTo>
                    <a:pt x="4308604" y="0"/>
                    <a:pt x="4312206" y="1492"/>
                    <a:pt x="4314862" y="4148"/>
                  </a:cubicBezTo>
                  <a:cubicBezTo>
                    <a:pt x="4317518" y="6804"/>
                    <a:pt x="4319010" y="10407"/>
                    <a:pt x="4319010" y="14163"/>
                  </a:cubicBezTo>
                  <a:lnTo>
                    <a:pt x="4319010" y="477517"/>
                  </a:lnTo>
                  <a:cubicBezTo>
                    <a:pt x="4319010" y="481273"/>
                    <a:pt x="4317518" y="484876"/>
                    <a:pt x="4314862" y="487532"/>
                  </a:cubicBezTo>
                  <a:cubicBezTo>
                    <a:pt x="4312206" y="490188"/>
                    <a:pt x="4308604" y="491680"/>
                    <a:pt x="4304847" y="491680"/>
                  </a:cubicBezTo>
                  <a:lnTo>
                    <a:pt x="14163" y="491680"/>
                  </a:lnTo>
                  <a:cubicBezTo>
                    <a:pt x="10407" y="491680"/>
                    <a:pt x="6804" y="490188"/>
                    <a:pt x="4148" y="487532"/>
                  </a:cubicBezTo>
                  <a:cubicBezTo>
                    <a:pt x="1492" y="484876"/>
                    <a:pt x="0" y="481273"/>
                    <a:pt x="0" y="477517"/>
                  </a:cubicBezTo>
                  <a:lnTo>
                    <a:pt x="0" y="14163"/>
                  </a:lnTo>
                  <a:cubicBezTo>
                    <a:pt x="0" y="10407"/>
                    <a:pt x="1492" y="6804"/>
                    <a:pt x="4148" y="4148"/>
                  </a:cubicBezTo>
                  <a:cubicBezTo>
                    <a:pt x="6804" y="1492"/>
                    <a:pt x="10407" y="0"/>
                    <a:pt x="14163"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1" name="TextBox 41"/>
            <p:cNvSpPr txBox="1"/>
            <p:nvPr/>
          </p:nvSpPr>
          <p:spPr>
            <a:xfrm>
              <a:off x="0" y="-57150"/>
              <a:ext cx="4319010" cy="548830"/>
            </a:xfrm>
            <a:prstGeom prst="rect">
              <a:avLst/>
            </a:prstGeom>
          </p:spPr>
          <p:txBody>
            <a:bodyPr lIns="50800" tIns="50800" rIns="50800" bIns="50800" rtlCol="0" anchor="ctr"/>
            <a:lstStyle/>
            <a:p>
              <a:pPr algn="ctr">
                <a:lnSpc>
                  <a:spcPts val="2659"/>
                </a:lnSpc>
                <a:spcBef>
                  <a:spcPct val="0"/>
                </a:spcBef>
              </a:pPr>
              <a:endParaRPr/>
            </a:p>
          </p:txBody>
        </p:sp>
      </p:grpSp>
      <p:sp>
        <p:nvSpPr>
          <p:cNvPr id="42" name="TextBox 42"/>
          <p:cNvSpPr txBox="1"/>
          <p:nvPr/>
        </p:nvSpPr>
        <p:spPr>
          <a:xfrm>
            <a:off x="1310542" y="7157891"/>
            <a:ext cx="15666917" cy="1090814"/>
          </a:xfrm>
          <a:prstGeom prst="rect">
            <a:avLst/>
          </a:prstGeom>
        </p:spPr>
        <p:txBody>
          <a:bodyPr lIns="0" tIns="0" rIns="0" bIns="0" rtlCol="0" anchor="t">
            <a:spAutoFit/>
          </a:bodyPr>
          <a:lstStyle/>
          <a:p>
            <a:pPr marL="443577" lvl="1" indent="-221789" algn="just">
              <a:lnSpc>
                <a:spcPts val="2876"/>
              </a:lnSpc>
              <a:buFont typeface="Arial"/>
              <a:buChar char="•"/>
            </a:pPr>
            <a:r>
              <a:rPr lang="en-US" sz="2054">
                <a:solidFill>
                  <a:srgbClr val="01319B"/>
                </a:solidFill>
                <a:latin typeface="Poppins"/>
              </a:rPr>
              <a:t>Nilai akurasi, sensitivitas, dan ROC AUC pada </a:t>
            </a:r>
            <a:r>
              <a:rPr lang="en-US" sz="2054">
                <a:solidFill>
                  <a:srgbClr val="01319B"/>
                </a:solidFill>
                <a:latin typeface="Poppins Italics"/>
              </a:rPr>
              <a:t>train test split </a:t>
            </a:r>
            <a:r>
              <a:rPr lang="en-US" sz="2054">
                <a:solidFill>
                  <a:srgbClr val="01319B"/>
                </a:solidFill>
                <a:latin typeface="Poppins"/>
              </a:rPr>
              <a:t>menggunakan  metode </a:t>
            </a:r>
            <a:r>
              <a:rPr lang="en-US" sz="2054">
                <a:solidFill>
                  <a:srgbClr val="01319B"/>
                </a:solidFill>
                <a:latin typeface="Poppins Bold Italics"/>
              </a:rPr>
              <a:t>Repeated Holdout </a:t>
            </a:r>
            <a:r>
              <a:rPr lang="en-US" sz="2054">
                <a:solidFill>
                  <a:srgbClr val="01319B"/>
                </a:solidFill>
                <a:latin typeface="Poppins"/>
              </a:rPr>
              <a:t>memiliki </a:t>
            </a:r>
            <a:r>
              <a:rPr lang="en-US" sz="2054">
                <a:solidFill>
                  <a:srgbClr val="01319B"/>
                </a:solidFill>
                <a:latin typeface="Poppins Bold"/>
              </a:rPr>
              <a:t>nilai yang lebih tinggi</a:t>
            </a:r>
            <a:r>
              <a:rPr lang="en-US" sz="2054">
                <a:solidFill>
                  <a:srgbClr val="01319B"/>
                </a:solidFill>
                <a:latin typeface="Poppins"/>
              </a:rPr>
              <a:t> dibandingkan dengan metode </a:t>
            </a:r>
            <a:r>
              <a:rPr lang="en-US" sz="2054">
                <a:solidFill>
                  <a:srgbClr val="01319B"/>
                </a:solidFill>
                <a:latin typeface="Poppins Italics"/>
              </a:rPr>
              <a:t>Repeated  K-Fold CV </a:t>
            </a:r>
            <a:r>
              <a:rPr lang="en-US" sz="2054">
                <a:solidFill>
                  <a:srgbClr val="01319B"/>
                </a:solidFill>
                <a:latin typeface="Poppins"/>
              </a:rPr>
              <a:t>sehingga metode </a:t>
            </a:r>
            <a:r>
              <a:rPr lang="en-US" sz="2054">
                <a:solidFill>
                  <a:srgbClr val="01319B"/>
                </a:solidFill>
                <a:latin typeface="Poppins Italics"/>
              </a:rPr>
              <a:t>Repeated Holdout</a:t>
            </a:r>
            <a:r>
              <a:rPr lang="en-US" sz="2054">
                <a:solidFill>
                  <a:srgbClr val="01319B"/>
                </a:solidFill>
                <a:latin typeface="Poppins"/>
              </a:rPr>
              <a:t> cenderung memberikan </a:t>
            </a:r>
            <a:r>
              <a:rPr lang="en-US" sz="2054">
                <a:solidFill>
                  <a:srgbClr val="01319B"/>
                </a:solidFill>
                <a:latin typeface="Poppins Bold"/>
              </a:rPr>
              <a:t>performa terbaik</a:t>
            </a:r>
            <a:r>
              <a:rPr lang="en-US" sz="2054">
                <a:solidFill>
                  <a:srgbClr val="01319B"/>
                </a:solidFill>
                <a:latin typeface="Poppins"/>
              </a:rPr>
              <a:t> dalam model Logistic Regression.</a:t>
            </a:r>
          </a:p>
        </p:txBody>
      </p:sp>
      <p:sp>
        <p:nvSpPr>
          <p:cNvPr id="43" name="TextBox 43"/>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21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05502" y="2046195"/>
            <a:ext cx="11023784" cy="6853976"/>
            <a:chOff x="0" y="0"/>
            <a:chExt cx="2903384" cy="1805162"/>
          </a:xfrm>
        </p:grpSpPr>
        <p:sp>
          <p:nvSpPr>
            <p:cNvPr id="3" name="Freeform 3"/>
            <p:cNvSpPr/>
            <p:nvPr/>
          </p:nvSpPr>
          <p:spPr>
            <a:xfrm>
              <a:off x="0" y="0"/>
              <a:ext cx="2903383" cy="1805162"/>
            </a:xfrm>
            <a:custGeom>
              <a:avLst/>
              <a:gdLst/>
              <a:ahLst/>
              <a:cxnLst/>
              <a:rect l="l" t="t" r="r" b="b"/>
              <a:pathLst>
                <a:path w="2903383" h="1805162">
                  <a:moveTo>
                    <a:pt x="21069" y="0"/>
                  </a:moveTo>
                  <a:lnTo>
                    <a:pt x="2882315" y="0"/>
                  </a:lnTo>
                  <a:cubicBezTo>
                    <a:pt x="2893951" y="0"/>
                    <a:pt x="2903383" y="9433"/>
                    <a:pt x="2903383" y="21069"/>
                  </a:cubicBezTo>
                  <a:lnTo>
                    <a:pt x="2903383" y="1784094"/>
                  </a:lnTo>
                  <a:cubicBezTo>
                    <a:pt x="2903383" y="1789681"/>
                    <a:pt x="2901164" y="1795040"/>
                    <a:pt x="2897212" y="1798991"/>
                  </a:cubicBezTo>
                  <a:cubicBezTo>
                    <a:pt x="2893261" y="1802942"/>
                    <a:pt x="2887902" y="1805162"/>
                    <a:pt x="2882315" y="1805162"/>
                  </a:cubicBezTo>
                  <a:lnTo>
                    <a:pt x="21069" y="1805162"/>
                  </a:lnTo>
                  <a:cubicBezTo>
                    <a:pt x="9433" y="1805162"/>
                    <a:pt x="0" y="1795730"/>
                    <a:pt x="0" y="1784094"/>
                  </a:cubicBezTo>
                  <a:lnTo>
                    <a:pt x="0" y="21069"/>
                  </a:lnTo>
                  <a:cubicBezTo>
                    <a:pt x="0" y="9433"/>
                    <a:pt x="9433" y="0"/>
                    <a:pt x="21069"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4" name="TextBox 4"/>
            <p:cNvSpPr txBox="1"/>
            <p:nvPr/>
          </p:nvSpPr>
          <p:spPr>
            <a:xfrm>
              <a:off x="0" y="-57150"/>
              <a:ext cx="2903384" cy="186231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39359" y="2407484"/>
            <a:ext cx="10053879" cy="3366296"/>
          </a:xfrm>
          <a:custGeom>
            <a:avLst/>
            <a:gdLst/>
            <a:ahLst/>
            <a:cxnLst/>
            <a:rect l="l" t="t" r="r" b="b"/>
            <a:pathLst>
              <a:path w="10053879" h="3366296">
                <a:moveTo>
                  <a:pt x="0" y="0"/>
                </a:moveTo>
                <a:lnTo>
                  <a:pt x="10053878" y="0"/>
                </a:lnTo>
                <a:lnTo>
                  <a:pt x="10053878" y="3366296"/>
                </a:lnTo>
                <a:lnTo>
                  <a:pt x="0" y="3366296"/>
                </a:lnTo>
                <a:lnTo>
                  <a:pt x="0" y="0"/>
                </a:lnTo>
                <a:close/>
              </a:path>
            </a:pathLst>
          </a:custGeom>
          <a:blipFill>
            <a:blip r:embed="rId2"/>
            <a:stretch>
              <a:fillRect l="-2698" t="-1626" r="-111" b="-86207"/>
            </a:stretch>
          </a:blipFill>
        </p:spPr>
        <p:txBody>
          <a:bodyPr/>
          <a:lstStyle/>
          <a:p>
            <a:endParaRPr lang="en-ID"/>
          </a:p>
        </p:txBody>
      </p:sp>
      <p:grpSp>
        <p:nvGrpSpPr>
          <p:cNvPr id="6" name="Group 6"/>
          <p:cNvGrpSpPr/>
          <p:nvPr/>
        </p:nvGrpSpPr>
        <p:grpSpPr>
          <a:xfrm>
            <a:off x="1439359" y="6083544"/>
            <a:ext cx="611273" cy="313301"/>
            <a:chOff x="0" y="0"/>
            <a:chExt cx="160994" cy="82515"/>
          </a:xfrm>
        </p:grpSpPr>
        <p:sp>
          <p:nvSpPr>
            <p:cNvPr id="7" name="Freeform 7"/>
            <p:cNvSpPr/>
            <p:nvPr/>
          </p:nvSpPr>
          <p:spPr>
            <a:xfrm>
              <a:off x="0" y="0"/>
              <a:ext cx="160994" cy="82515"/>
            </a:xfrm>
            <a:custGeom>
              <a:avLst/>
              <a:gdLst/>
              <a:ahLst/>
              <a:cxnLst/>
              <a:rect l="l" t="t" r="r" b="b"/>
              <a:pathLst>
                <a:path w="160994" h="82515">
                  <a:moveTo>
                    <a:pt x="0" y="0"/>
                  </a:moveTo>
                  <a:lnTo>
                    <a:pt x="160994" y="0"/>
                  </a:lnTo>
                  <a:lnTo>
                    <a:pt x="160994" y="82515"/>
                  </a:lnTo>
                  <a:lnTo>
                    <a:pt x="0" y="82515"/>
                  </a:lnTo>
                  <a:close/>
                </a:path>
              </a:pathLst>
            </a:custGeom>
            <a:solidFill>
              <a:srgbClr val="4B3B75"/>
            </a:solidFill>
          </p:spPr>
          <p:txBody>
            <a:bodyPr/>
            <a:lstStyle/>
            <a:p>
              <a:endParaRPr lang="en-ID"/>
            </a:p>
          </p:txBody>
        </p:sp>
        <p:sp>
          <p:nvSpPr>
            <p:cNvPr id="8" name="TextBox 8"/>
            <p:cNvSpPr txBox="1"/>
            <p:nvPr/>
          </p:nvSpPr>
          <p:spPr>
            <a:xfrm>
              <a:off x="0" y="-57150"/>
              <a:ext cx="160994" cy="13966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990600"/>
            <a:ext cx="14463379" cy="676275"/>
          </a:xfrm>
          <a:prstGeom prst="rect">
            <a:avLst/>
          </a:prstGeom>
        </p:spPr>
        <p:txBody>
          <a:bodyPr lIns="0" tIns="0" rIns="0" bIns="0" rtlCol="0" anchor="t">
            <a:spAutoFit/>
          </a:bodyPr>
          <a:lstStyle/>
          <a:p>
            <a:pPr algn="l">
              <a:lnSpc>
                <a:spcPts val="5088"/>
              </a:lnSpc>
            </a:pPr>
            <a:r>
              <a:rPr lang="en-US" sz="4240">
                <a:solidFill>
                  <a:srgbClr val="FFFFFF"/>
                </a:solidFill>
                <a:latin typeface="Poppins Bold"/>
              </a:rPr>
              <a:t>Pemilihan Metode Klasifikasi dan Split Data Terbaik</a:t>
            </a:r>
          </a:p>
        </p:txBody>
      </p:sp>
      <p:sp>
        <p:nvSpPr>
          <p:cNvPr id="10" name="TextBox 10"/>
          <p:cNvSpPr txBox="1"/>
          <p:nvPr/>
        </p:nvSpPr>
        <p:spPr>
          <a:xfrm>
            <a:off x="5260841" y="5716630"/>
            <a:ext cx="2090387" cy="366914"/>
          </a:xfrm>
          <a:prstGeom prst="rect">
            <a:avLst/>
          </a:prstGeom>
        </p:spPr>
        <p:txBody>
          <a:bodyPr lIns="0" tIns="0" rIns="0" bIns="0" rtlCol="0" anchor="t">
            <a:spAutoFit/>
          </a:bodyPr>
          <a:lstStyle/>
          <a:p>
            <a:pPr algn="ctr">
              <a:lnSpc>
                <a:spcPts val="2876"/>
              </a:lnSpc>
            </a:pPr>
            <a:r>
              <a:rPr lang="en-US" sz="2054">
                <a:solidFill>
                  <a:srgbClr val="01319B"/>
                </a:solidFill>
                <a:latin typeface="Poppins"/>
              </a:rPr>
              <a:t>Metode</a:t>
            </a:r>
          </a:p>
        </p:txBody>
      </p:sp>
      <p:sp>
        <p:nvSpPr>
          <p:cNvPr id="11" name="TextBox 11"/>
          <p:cNvSpPr txBox="1"/>
          <p:nvPr/>
        </p:nvSpPr>
        <p:spPr>
          <a:xfrm rot="-5400000">
            <a:off x="109814" y="3907175"/>
            <a:ext cx="2090387" cy="366914"/>
          </a:xfrm>
          <a:prstGeom prst="rect">
            <a:avLst/>
          </a:prstGeom>
        </p:spPr>
        <p:txBody>
          <a:bodyPr lIns="0" tIns="0" rIns="0" bIns="0" rtlCol="0" anchor="t">
            <a:spAutoFit/>
          </a:bodyPr>
          <a:lstStyle/>
          <a:p>
            <a:pPr algn="ctr">
              <a:lnSpc>
                <a:spcPts val="2876"/>
              </a:lnSpc>
            </a:pPr>
            <a:r>
              <a:rPr lang="en-US" sz="2054">
                <a:solidFill>
                  <a:srgbClr val="01319B"/>
                </a:solidFill>
                <a:latin typeface="Poppins"/>
              </a:rPr>
              <a:t>Akurasi</a:t>
            </a:r>
          </a:p>
        </p:txBody>
      </p:sp>
      <p:grpSp>
        <p:nvGrpSpPr>
          <p:cNvPr id="12" name="Group 12"/>
          <p:cNvGrpSpPr/>
          <p:nvPr/>
        </p:nvGrpSpPr>
        <p:grpSpPr>
          <a:xfrm>
            <a:off x="1439359" y="6500598"/>
            <a:ext cx="611273" cy="313301"/>
            <a:chOff x="0" y="0"/>
            <a:chExt cx="160994" cy="82515"/>
          </a:xfrm>
        </p:grpSpPr>
        <p:sp>
          <p:nvSpPr>
            <p:cNvPr id="13" name="Freeform 13"/>
            <p:cNvSpPr/>
            <p:nvPr/>
          </p:nvSpPr>
          <p:spPr>
            <a:xfrm>
              <a:off x="0" y="0"/>
              <a:ext cx="160994" cy="82515"/>
            </a:xfrm>
            <a:custGeom>
              <a:avLst/>
              <a:gdLst/>
              <a:ahLst/>
              <a:cxnLst/>
              <a:rect l="l" t="t" r="r" b="b"/>
              <a:pathLst>
                <a:path w="160994" h="82515">
                  <a:moveTo>
                    <a:pt x="0" y="0"/>
                  </a:moveTo>
                  <a:lnTo>
                    <a:pt x="160994" y="0"/>
                  </a:lnTo>
                  <a:lnTo>
                    <a:pt x="160994" y="82515"/>
                  </a:lnTo>
                  <a:lnTo>
                    <a:pt x="0" y="82515"/>
                  </a:lnTo>
                  <a:close/>
                </a:path>
              </a:pathLst>
            </a:custGeom>
            <a:solidFill>
              <a:srgbClr val="415D82"/>
            </a:solidFill>
          </p:spPr>
          <p:txBody>
            <a:bodyPr/>
            <a:lstStyle/>
            <a:p>
              <a:endParaRPr lang="en-ID"/>
            </a:p>
          </p:txBody>
        </p:sp>
        <p:sp>
          <p:nvSpPr>
            <p:cNvPr id="14" name="TextBox 14"/>
            <p:cNvSpPr txBox="1"/>
            <p:nvPr/>
          </p:nvSpPr>
          <p:spPr>
            <a:xfrm>
              <a:off x="0" y="-57150"/>
              <a:ext cx="160994" cy="13966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39359" y="6918674"/>
            <a:ext cx="611273" cy="313301"/>
            <a:chOff x="0" y="0"/>
            <a:chExt cx="160994" cy="82515"/>
          </a:xfrm>
        </p:grpSpPr>
        <p:sp>
          <p:nvSpPr>
            <p:cNvPr id="16" name="Freeform 16"/>
            <p:cNvSpPr/>
            <p:nvPr/>
          </p:nvSpPr>
          <p:spPr>
            <a:xfrm>
              <a:off x="0" y="0"/>
              <a:ext cx="160994" cy="82515"/>
            </a:xfrm>
            <a:custGeom>
              <a:avLst/>
              <a:gdLst/>
              <a:ahLst/>
              <a:cxnLst/>
              <a:rect l="l" t="t" r="r" b="b"/>
              <a:pathLst>
                <a:path w="160994" h="82515">
                  <a:moveTo>
                    <a:pt x="0" y="0"/>
                  </a:moveTo>
                  <a:lnTo>
                    <a:pt x="160994" y="0"/>
                  </a:lnTo>
                  <a:lnTo>
                    <a:pt x="160994" y="82515"/>
                  </a:lnTo>
                  <a:lnTo>
                    <a:pt x="0" y="82515"/>
                  </a:lnTo>
                  <a:close/>
                </a:path>
              </a:pathLst>
            </a:custGeom>
            <a:solidFill>
              <a:srgbClr val="347681"/>
            </a:solidFill>
          </p:spPr>
          <p:txBody>
            <a:bodyPr/>
            <a:lstStyle/>
            <a:p>
              <a:endParaRPr lang="en-ID"/>
            </a:p>
          </p:txBody>
        </p:sp>
        <p:sp>
          <p:nvSpPr>
            <p:cNvPr id="17" name="TextBox 17"/>
            <p:cNvSpPr txBox="1"/>
            <p:nvPr/>
          </p:nvSpPr>
          <p:spPr>
            <a:xfrm>
              <a:off x="0" y="-57150"/>
              <a:ext cx="160994" cy="13966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439359" y="7336750"/>
            <a:ext cx="611273" cy="313301"/>
            <a:chOff x="0" y="0"/>
            <a:chExt cx="160994" cy="82515"/>
          </a:xfrm>
        </p:grpSpPr>
        <p:sp>
          <p:nvSpPr>
            <p:cNvPr id="19" name="Freeform 19"/>
            <p:cNvSpPr/>
            <p:nvPr/>
          </p:nvSpPr>
          <p:spPr>
            <a:xfrm>
              <a:off x="0" y="0"/>
              <a:ext cx="160994" cy="82515"/>
            </a:xfrm>
            <a:custGeom>
              <a:avLst/>
              <a:gdLst/>
              <a:ahLst/>
              <a:cxnLst/>
              <a:rect l="l" t="t" r="r" b="b"/>
              <a:pathLst>
                <a:path w="160994" h="82515">
                  <a:moveTo>
                    <a:pt x="0" y="0"/>
                  </a:moveTo>
                  <a:lnTo>
                    <a:pt x="160994" y="0"/>
                  </a:lnTo>
                  <a:lnTo>
                    <a:pt x="160994" y="82515"/>
                  </a:lnTo>
                  <a:lnTo>
                    <a:pt x="0" y="82515"/>
                  </a:lnTo>
                  <a:close/>
                </a:path>
              </a:pathLst>
            </a:custGeom>
            <a:solidFill>
              <a:srgbClr val="2F917E"/>
            </a:solidFill>
          </p:spPr>
          <p:txBody>
            <a:bodyPr/>
            <a:lstStyle/>
            <a:p>
              <a:endParaRPr lang="en-ID"/>
            </a:p>
          </p:txBody>
        </p:sp>
        <p:sp>
          <p:nvSpPr>
            <p:cNvPr id="20" name="TextBox 20"/>
            <p:cNvSpPr txBox="1"/>
            <p:nvPr/>
          </p:nvSpPr>
          <p:spPr>
            <a:xfrm>
              <a:off x="0" y="-57150"/>
              <a:ext cx="160994" cy="13966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439359" y="7754826"/>
            <a:ext cx="611273" cy="313301"/>
            <a:chOff x="0" y="0"/>
            <a:chExt cx="160994" cy="82515"/>
          </a:xfrm>
        </p:grpSpPr>
        <p:sp>
          <p:nvSpPr>
            <p:cNvPr id="22" name="Freeform 22"/>
            <p:cNvSpPr/>
            <p:nvPr/>
          </p:nvSpPr>
          <p:spPr>
            <a:xfrm>
              <a:off x="0" y="0"/>
              <a:ext cx="160994" cy="82515"/>
            </a:xfrm>
            <a:custGeom>
              <a:avLst/>
              <a:gdLst/>
              <a:ahLst/>
              <a:cxnLst/>
              <a:rect l="l" t="t" r="r" b="b"/>
              <a:pathLst>
                <a:path w="160994" h="82515">
                  <a:moveTo>
                    <a:pt x="0" y="0"/>
                  </a:moveTo>
                  <a:lnTo>
                    <a:pt x="160994" y="0"/>
                  </a:lnTo>
                  <a:lnTo>
                    <a:pt x="160994" y="82515"/>
                  </a:lnTo>
                  <a:lnTo>
                    <a:pt x="0" y="82515"/>
                  </a:lnTo>
                  <a:close/>
                </a:path>
              </a:pathLst>
            </a:custGeom>
            <a:solidFill>
              <a:srgbClr val="59B273"/>
            </a:solidFill>
          </p:spPr>
          <p:txBody>
            <a:bodyPr/>
            <a:lstStyle/>
            <a:p>
              <a:endParaRPr lang="en-ID"/>
            </a:p>
          </p:txBody>
        </p:sp>
        <p:sp>
          <p:nvSpPr>
            <p:cNvPr id="23" name="TextBox 23"/>
            <p:cNvSpPr txBox="1"/>
            <p:nvPr/>
          </p:nvSpPr>
          <p:spPr>
            <a:xfrm>
              <a:off x="0" y="-57150"/>
              <a:ext cx="160994" cy="13966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439359" y="8172901"/>
            <a:ext cx="611273" cy="313301"/>
            <a:chOff x="0" y="0"/>
            <a:chExt cx="160994" cy="82515"/>
          </a:xfrm>
        </p:grpSpPr>
        <p:sp>
          <p:nvSpPr>
            <p:cNvPr id="25" name="Freeform 25"/>
            <p:cNvSpPr/>
            <p:nvPr/>
          </p:nvSpPr>
          <p:spPr>
            <a:xfrm>
              <a:off x="0" y="0"/>
              <a:ext cx="160994" cy="82515"/>
            </a:xfrm>
            <a:custGeom>
              <a:avLst/>
              <a:gdLst/>
              <a:ahLst/>
              <a:cxnLst/>
              <a:rect l="l" t="t" r="r" b="b"/>
              <a:pathLst>
                <a:path w="160994" h="82515">
                  <a:moveTo>
                    <a:pt x="0" y="0"/>
                  </a:moveTo>
                  <a:lnTo>
                    <a:pt x="160994" y="0"/>
                  </a:lnTo>
                  <a:lnTo>
                    <a:pt x="160994" y="82515"/>
                  </a:lnTo>
                  <a:lnTo>
                    <a:pt x="0" y="82515"/>
                  </a:lnTo>
                  <a:close/>
                </a:path>
              </a:pathLst>
            </a:custGeom>
            <a:solidFill>
              <a:srgbClr val="9AC64D"/>
            </a:solidFill>
          </p:spPr>
          <p:txBody>
            <a:bodyPr/>
            <a:lstStyle/>
            <a:p>
              <a:endParaRPr lang="en-ID"/>
            </a:p>
          </p:txBody>
        </p:sp>
        <p:sp>
          <p:nvSpPr>
            <p:cNvPr id="26" name="TextBox 26"/>
            <p:cNvSpPr txBox="1"/>
            <p:nvPr/>
          </p:nvSpPr>
          <p:spPr>
            <a:xfrm>
              <a:off x="0" y="-57150"/>
              <a:ext cx="160994" cy="13966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141607" y="6029931"/>
            <a:ext cx="3222876" cy="342265"/>
          </a:xfrm>
          <a:prstGeom prst="rect">
            <a:avLst/>
          </a:prstGeom>
        </p:spPr>
        <p:txBody>
          <a:bodyPr lIns="0" tIns="0" rIns="0" bIns="0" rtlCol="0" anchor="t">
            <a:spAutoFit/>
          </a:bodyPr>
          <a:lstStyle/>
          <a:p>
            <a:pPr algn="l">
              <a:lnSpc>
                <a:spcPts val="2659"/>
              </a:lnSpc>
            </a:pPr>
            <a:r>
              <a:rPr lang="en-US" sz="1899">
                <a:solidFill>
                  <a:srgbClr val="01319B"/>
                </a:solidFill>
                <a:latin typeface="Poppins"/>
              </a:rPr>
              <a:t>KNN dengan K Fold CV</a:t>
            </a:r>
          </a:p>
        </p:txBody>
      </p:sp>
      <p:sp>
        <p:nvSpPr>
          <p:cNvPr id="28" name="TextBox 28"/>
          <p:cNvSpPr txBox="1"/>
          <p:nvPr/>
        </p:nvSpPr>
        <p:spPr>
          <a:xfrm>
            <a:off x="2141607" y="6471634"/>
            <a:ext cx="7239823" cy="342265"/>
          </a:xfrm>
          <a:prstGeom prst="rect">
            <a:avLst/>
          </a:prstGeom>
        </p:spPr>
        <p:txBody>
          <a:bodyPr lIns="0" tIns="0" rIns="0" bIns="0" rtlCol="0" anchor="t">
            <a:spAutoFit/>
          </a:bodyPr>
          <a:lstStyle/>
          <a:p>
            <a:pPr algn="l">
              <a:lnSpc>
                <a:spcPts val="2659"/>
              </a:lnSpc>
            </a:pPr>
            <a:r>
              <a:rPr lang="en-US" sz="1899">
                <a:solidFill>
                  <a:srgbClr val="01319B"/>
                </a:solidFill>
                <a:latin typeface="Poppins"/>
              </a:rPr>
              <a:t>Random Forest dengan Repeated Stratification Holdout</a:t>
            </a:r>
          </a:p>
        </p:txBody>
      </p:sp>
      <p:sp>
        <p:nvSpPr>
          <p:cNvPr id="29" name="TextBox 29"/>
          <p:cNvSpPr txBox="1"/>
          <p:nvPr/>
        </p:nvSpPr>
        <p:spPr>
          <a:xfrm>
            <a:off x="2141607" y="6889710"/>
            <a:ext cx="7239823" cy="342265"/>
          </a:xfrm>
          <a:prstGeom prst="rect">
            <a:avLst/>
          </a:prstGeom>
        </p:spPr>
        <p:txBody>
          <a:bodyPr lIns="0" tIns="0" rIns="0" bIns="0" rtlCol="0" anchor="t">
            <a:spAutoFit/>
          </a:bodyPr>
          <a:lstStyle/>
          <a:p>
            <a:pPr algn="l">
              <a:lnSpc>
                <a:spcPts val="2659"/>
              </a:lnSpc>
            </a:pPr>
            <a:r>
              <a:rPr lang="en-US" sz="1899">
                <a:solidFill>
                  <a:srgbClr val="01319B"/>
                </a:solidFill>
                <a:latin typeface="Poppins"/>
              </a:rPr>
              <a:t>Random Forest dengan K Fold CV</a:t>
            </a:r>
          </a:p>
        </p:txBody>
      </p:sp>
      <p:sp>
        <p:nvSpPr>
          <p:cNvPr id="30" name="TextBox 30"/>
          <p:cNvSpPr txBox="1"/>
          <p:nvPr/>
        </p:nvSpPr>
        <p:spPr>
          <a:xfrm>
            <a:off x="2141607" y="7697676"/>
            <a:ext cx="7239823" cy="342265"/>
          </a:xfrm>
          <a:prstGeom prst="rect">
            <a:avLst/>
          </a:prstGeom>
        </p:spPr>
        <p:txBody>
          <a:bodyPr lIns="0" tIns="0" rIns="0" bIns="0" rtlCol="0" anchor="t">
            <a:spAutoFit/>
          </a:bodyPr>
          <a:lstStyle/>
          <a:p>
            <a:pPr algn="l">
              <a:lnSpc>
                <a:spcPts val="2659"/>
              </a:lnSpc>
            </a:pPr>
            <a:r>
              <a:rPr lang="en-US" sz="1899">
                <a:solidFill>
                  <a:srgbClr val="01319B"/>
                </a:solidFill>
                <a:latin typeface="Poppins"/>
              </a:rPr>
              <a:t>Regresi Logistik dengan Repeated Stratification Holdout</a:t>
            </a:r>
          </a:p>
        </p:txBody>
      </p:sp>
      <p:sp>
        <p:nvSpPr>
          <p:cNvPr id="31" name="TextBox 31"/>
          <p:cNvSpPr txBox="1"/>
          <p:nvPr/>
        </p:nvSpPr>
        <p:spPr>
          <a:xfrm>
            <a:off x="2141607" y="8135191"/>
            <a:ext cx="7239823" cy="342265"/>
          </a:xfrm>
          <a:prstGeom prst="rect">
            <a:avLst/>
          </a:prstGeom>
        </p:spPr>
        <p:txBody>
          <a:bodyPr lIns="0" tIns="0" rIns="0" bIns="0" rtlCol="0" anchor="t">
            <a:spAutoFit/>
          </a:bodyPr>
          <a:lstStyle/>
          <a:p>
            <a:pPr algn="l">
              <a:lnSpc>
                <a:spcPts val="2659"/>
              </a:lnSpc>
            </a:pPr>
            <a:r>
              <a:rPr lang="en-US" sz="1899">
                <a:solidFill>
                  <a:srgbClr val="01319B"/>
                </a:solidFill>
                <a:latin typeface="Poppins"/>
              </a:rPr>
              <a:t>Regresi Logistik dengan K Fold CV</a:t>
            </a:r>
          </a:p>
        </p:txBody>
      </p:sp>
      <p:sp>
        <p:nvSpPr>
          <p:cNvPr id="32" name="TextBox 32"/>
          <p:cNvSpPr txBox="1"/>
          <p:nvPr/>
        </p:nvSpPr>
        <p:spPr>
          <a:xfrm>
            <a:off x="2141607" y="7293693"/>
            <a:ext cx="7239823" cy="342265"/>
          </a:xfrm>
          <a:prstGeom prst="rect">
            <a:avLst/>
          </a:prstGeom>
        </p:spPr>
        <p:txBody>
          <a:bodyPr lIns="0" tIns="0" rIns="0" bIns="0" rtlCol="0" anchor="t">
            <a:spAutoFit/>
          </a:bodyPr>
          <a:lstStyle/>
          <a:p>
            <a:pPr algn="l">
              <a:lnSpc>
                <a:spcPts val="2659"/>
              </a:lnSpc>
            </a:pPr>
            <a:r>
              <a:rPr lang="en-US" sz="1899">
                <a:solidFill>
                  <a:srgbClr val="01319B"/>
                </a:solidFill>
                <a:latin typeface="Poppins"/>
              </a:rPr>
              <a:t>KNN dengan Repeated Stratification Holdout</a:t>
            </a:r>
          </a:p>
        </p:txBody>
      </p:sp>
      <p:grpSp>
        <p:nvGrpSpPr>
          <p:cNvPr id="33" name="Group 33"/>
          <p:cNvGrpSpPr/>
          <p:nvPr/>
        </p:nvGrpSpPr>
        <p:grpSpPr>
          <a:xfrm>
            <a:off x="12024537" y="2046195"/>
            <a:ext cx="5475513" cy="6853976"/>
            <a:chOff x="0" y="0"/>
            <a:chExt cx="1442110" cy="1805162"/>
          </a:xfrm>
        </p:grpSpPr>
        <p:sp>
          <p:nvSpPr>
            <p:cNvPr id="34" name="Freeform 34"/>
            <p:cNvSpPr/>
            <p:nvPr/>
          </p:nvSpPr>
          <p:spPr>
            <a:xfrm>
              <a:off x="0" y="0"/>
              <a:ext cx="1442110" cy="1805162"/>
            </a:xfrm>
            <a:custGeom>
              <a:avLst/>
              <a:gdLst/>
              <a:ahLst/>
              <a:cxnLst/>
              <a:rect l="l" t="t" r="r" b="b"/>
              <a:pathLst>
                <a:path w="1442110" h="1805162">
                  <a:moveTo>
                    <a:pt x="42418" y="0"/>
                  </a:moveTo>
                  <a:lnTo>
                    <a:pt x="1399693" y="0"/>
                  </a:lnTo>
                  <a:cubicBezTo>
                    <a:pt x="1423119" y="0"/>
                    <a:pt x="1442110" y="18991"/>
                    <a:pt x="1442110" y="42418"/>
                  </a:cubicBezTo>
                  <a:lnTo>
                    <a:pt x="1442110" y="1762745"/>
                  </a:lnTo>
                  <a:cubicBezTo>
                    <a:pt x="1442110" y="1773995"/>
                    <a:pt x="1437641" y="1784784"/>
                    <a:pt x="1429687" y="1792738"/>
                  </a:cubicBezTo>
                  <a:cubicBezTo>
                    <a:pt x="1421732" y="1800693"/>
                    <a:pt x="1410943" y="1805162"/>
                    <a:pt x="1399693" y="1805162"/>
                  </a:cubicBezTo>
                  <a:lnTo>
                    <a:pt x="42418" y="1805162"/>
                  </a:lnTo>
                  <a:cubicBezTo>
                    <a:pt x="18991" y="1805162"/>
                    <a:pt x="0" y="1786171"/>
                    <a:pt x="0" y="1762745"/>
                  </a:cubicBezTo>
                  <a:lnTo>
                    <a:pt x="0" y="42418"/>
                  </a:lnTo>
                  <a:cubicBezTo>
                    <a:pt x="0" y="31168"/>
                    <a:pt x="4469" y="20379"/>
                    <a:pt x="12424" y="12424"/>
                  </a:cubicBezTo>
                  <a:cubicBezTo>
                    <a:pt x="20379" y="4469"/>
                    <a:pt x="31168" y="0"/>
                    <a:pt x="42418"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35" name="TextBox 35"/>
            <p:cNvSpPr txBox="1"/>
            <p:nvPr/>
          </p:nvSpPr>
          <p:spPr>
            <a:xfrm>
              <a:off x="0" y="-57150"/>
              <a:ext cx="1442110" cy="1862312"/>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12443292" y="2350334"/>
            <a:ext cx="4638002" cy="2675890"/>
          </a:xfrm>
          <a:prstGeom prst="rect">
            <a:avLst/>
          </a:prstGeom>
        </p:spPr>
        <p:txBody>
          <a:bodyPr lIns="0" tIns="0" rIns="0" bIns="0" rtlCol="0" anchor="t">
            <a:spAutoFit/>
          </a:bodyPr>
          <a:lstStyle/>
          <a:p>
            <a:pPr algn="l">
              <a:lnSpc>
                <a:spcPts val="2659"/>
              </a:lnSpc>
            </a:pPr>
            <a:r>
              <a:rPr lang="en-US" sz="1899">
                <a:solidFill>
                  <a:srgbClr val="01319B"/>
                </a:solidFill>
                <a:latin typeface="Poppins"/>
              </a:rPr>
              <a:t>Menimbang nilai akurasi dengan data yang sudah balance, didapatkan model dengan performa terbaik untuk mengklasifikasikan hasil biopsi jaringan kanker payudara pada ibu adalah menggunakan </a:t>
            </a:r>
            <a:r>
              <a:rPr lang="en-US" sz="1899">
                <a:solidFill>
                  <a:srgbClr val="01319B"/>
                </a:solidFill>
                <a:latin typeface="Poppins Bold Italics"/>
              </a:rPr>
              <a:t>K-Nearest Neighbors</a:t>
            </a:r>
            <a:r>
              <a:rPr lang="en-US" sz="1899">
                <a:solidFill>
                  <a:srgbClr val="01319B"/>
                </a:solidFill>
                <a:latin typeface="Poppins Bold"/>
              </a:rPr>
              <a:t> </a:t>
            </a:r>
            <a:r>
              <a:rPr lang="en-US" sz="1899">
                <a:solidFill>
                  <a:srgbClr val="01319B"/>
                </a:solidFill>
                <a:latin typeface="Poppins"/>
              </a:rPr>
              <a:t>dengan metode split data </a:t>
            </a:r>
            <a:r>
              <a:rPr lang="en-US" sz="1899">
                <a:solidFill>
                  <a:srgbClr val="01319B"/>
                </a:solidFill>
                <a:latin typeface="Poppins Bold Italics"/>
              </a:rPr>
              <a:t>K-Fold Cross Validation</a:t>
            </a:r>
            <a:r>
              <a:rPr lang="en-US" sz="1899">
                <a:solidFill>
                  <a:srgbClr val="01319B"/>
                </a:solidFill>
                <a:latin typeface="Poppins Italics"/>
              </a:rPr>
              <a:t>.</a:t>
            </a:r>
          </a:p>
        </p:txBody>
      </p:sp>
      <p:sp>
        <p:nvSpPr>
          <p:cNvPr id="37" name="TextBox 37"/>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92583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aphicFrame>
        <p:nvGraphicFramePr>
          <p:cNvPr id="5" name="Table 5"/>
          <p:cNvGraphicFramePr>
            <a:graphicFrameLocks noGrp="1"/>
          </p:cNvGraphicFramePr>
          <p:nvPr/>
        </p:nvGraphicFramePr>
        <p:xfrm>
          <a:off x="2459506" y="5143500"/>
          <a:ext cx="13368987" cy="2705100"/>
        </p:xfrm>
        <a:graphic>
          <a:graphicData uri="http://schemas.openxmlformats.org/drawingml/2006/table">
            <a:tbl>
              <a:tblPr/>
              <a:tblGrid>
                <a:gridCol w="1143764">
                  <a:extLst>
                    <a:ext uri="{9D8B030D-6E8A-4147-A177-3AD203B41FA5}">
                      <a16:colId xmlns:a16="http://schemas.microsoft.com/office/drawing/2014/main" val="20000"/>
                    </a:ext>
                  </a:extLst>
                </a:gridCol>
                <a:gridCol w="5540730">
                  <a:extLst>
                    <a:ext uri="{9D8B030D-6E8A-4147-A177-3AD203B41FA5}">
                      <a16:colId xmlns:a16="http://schemas.microsoft.com/office/drawing/2014/main" val="20001"/>
                    </a:ext>
                  </a:extLst>
                </a:gridCol>
                <a:gridCol w="1140831">
                  <a:extLst>
                    <a:ext uri="{9D8B030D-6E8A-4147-A177-3AD203B41FA5}">
                      <a16:colId xmlns:a16="http://schemas.microsoft.com/office/drawing/2014/main" val="20002"/>
                    </a:ext>
                  </a:extLst>
                </a:gridCol>
                <a:gridCol w="5543663">
                  <a:extLst>
                    <a:ext uri="{9D8B030D-6E8A-4147-A177-3AD203B41FA5}">
                      <a16:colId xmlns:a16="http://schemas.microsoft.com/office/drawing/2014/main" val="20003"/>
                    </a:ext>
                  </a:extLst>
                </a:gridCol>
              </a:tblGrid>
              <a:tr h="901700">
                <a:tc>
                  <a:txBody>
                    <a:bodyPr/>
                    <a:lstStyle/>
                    <a:p>
                      <a:pPr marL="0" lvl="0" indent="0" algn="ctr">
                        <a:lnSpc>
                          <a:spcPts val="2199"/>
                        </a:lnSpc>
                        <a:spcBef>
                          <a:spcPct val="0"/>
                        </a:spcBef>
                        <a:defRPr/>
                      </a:pPr>
                      <a:r>
                        <a:rPr lang="en-US" sz="1999" u="none" strike="noStrike">
                          <a:solidFill>
                            <a:srgbClr val="FFFFFF"/>
                          </a:solidFill>
                          <a:latin typeface="Poppins Bold"/>
                        </a:rPr>
                        <a:t>01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l">
                        <a:lnSpc>
                          <a:spcPts val="2199"/>
                        </a:lnSpc>
                        <a:spcBef>
                          <a:spcPct val="0"/>
                        </a:spcBef>
                        <a:defRPr/>
                      </a:pPr>
                      <a:r>
                        <a:rPr lang="en-US" sz="1999">
                          <a:solidFill>
                            <a:srgbClr val="FFFFFF"/>
                          </a:solidFill>
                          <a:latin typeface="Poppins Bold"/>
                        </a:rPr>
                        <a:t>PENDAHULUAN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ctr">
                        <a:lnSpc>
                          <a:spcPts val="2199"/>
                        </a:lnSpc>
                        <a:spcBef>
                          <a:spcPct val="0"/>
                        </a:spcBef>
                        <a:defRPr/>
                      </a:pPr>
                      <a:r>
                        <a:rPr lang="en-US" sz="1999">
                          <a:solidFill>
                            <a:srgbClr val="FFFFFF"/>
                          </a:solidFill>
                          <a:latin typeface="Poppins Bold"/>
                        </a:rPr>
                        <a:t>04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l">
                        <a:lnSpc>
                          <a:spcPts val="2199"/>
                        </a:lnSpc>
                        <a:spcBef>
                          <a:spcPct val="0"/>
                        </a:spcBef>
                        <a:defRPr/>
                      </a:pPr>
                      <a:r>
                        <a:rPr lang="en-US" sz="1999">
                          <a:solidFill>
                            <a:srgbClr val="FFFFFF"/>
                          </a:solidFill>
                          <a:latin typeface="Poppins Bold"/>
                        </a:rPr>
                        <a:t>HASIL DAN PEMBAHASAN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extLst>
                  <a:ext uri="{0D108BD9-81ED-4DB2-BD59-A6C34878D82A}">
                    <a16:rowId xmlns:a16="http://schemas.microsoft.com/office/drawing/2014/main" val="10000"/>
                  </a:ext>
                </a:extLst>
              </a:tr>
              <a:tr h="901700">
                <a:tc>
                  <a:txBody>
                    <a:bodyPr/>
                    <a:lstStyle/>
                    <a:p>
                      <a:pPr marL="0" lvl="0" indent="0" algn="ctr">
                        <a:lnSpc>
                          <a:spcPts val="2199"/>
                        </a:lnSpc>
                        <a:spcBef>
                          <a:spcPct val="0"/>
                        </a:spcBef>
                        <a:defRPr/>
                      </a:pPr>
                      <a:r>
                        <a:rPr lang="en-US" sz="1999" u="none" strike="noStrike">
                          <a:solidFill>
                            <a:srgbClr val="FFFFFF"/>
                          </a:solidFill>
                          <a:latin typeface="Poppins Bold"/>
                        </a:rPr>
                        <a:t>02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l">
                        <a:lnSpc>
                          <a:spcPts val="2199"/>
                        </a:lnSpc>
                        <a:spcBef>
                          <a:spcPct val="0"/>
                        </a:spcBef>
                        <a:defRPr/>
                      </a:pPr>
                      <a:r>
                        <a:rPr lang="en-US" sz="1999">
                          <a:solidFill>
                            <a:srgbClr val="FFFFFF"/>
                          </a:solidFill>
                          <a:latin typeface="Poppins Bold"/>
                        </a:rPr>
                        <a:t>TINJAUAN PUSTAKA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ctr">
                        <a:lnSpc>
                          <a:spcPts val="2199"/>
                        </a:lnSpc>
                        <a:spcBef>
                          <a:spcPct val="0"/>
                        </a:spcBef>
                        <a:defRPr/>
                      </a:pPr>
                      <a:r>
                        <a:rPr lang="en-US" sz="1999">
                          <a:solidFill>
                            <a:srgbClr val="FFFFFF"/>
                          </a:solidFill>
                          <a:latin typeface="Poppins Bold"/>
                        </a:rPr>
                        <a:t>05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l">
                        <a:lnSpc>
                          <a:spcPts val="2199"/>
                        </a:lnSpc>
                        <a:spcBef>
                          <a:spcPct val="0"/>
                        </a:spcBef>
                        <a:defRPr/>
                      </a:pPr>
                      <a:r>
                        <a:rPr lang="en-US" sz="1999">
                          <a:solidFill>
                            <a:srgbClr val="FFFFFF"/>
                          </a:solidFill>
                          <a:latin typeface="Poppins Bold"/>
                        </a:rPr>
                        <a:t>KESIMPULAN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extLst>
                  <a:ext uri="{0D108BD9-81ED-4DB2-BD59-A6C34878D82A}">
                    <a16:rowId xmlns:a16="http://schemas.microsoft.com/office/drawing/2014/main" val="10001"/>
                  </a:ext>
                </a:extLst>
              </a:tr>
              <a:tr h="901700">
                <a:tc>
                  <a:txBody>
                    <a:bodyPr/>
                    <a:lstStyle/>
                    <a:p>
                      <a:pPr marL="0" lvl="0" indent="0" algn="ctr">
                        <a:lnSpc>
                          <a:spcPts val="2199"/>
                        </a:lnSpc>
                        <a:spcBef>
                          <a:spcPct val="0"/>
                        </a:spcBef>
                        <a:defRPr/>
                      </a:pPr>
                      <a:r>
                        <a:rPr lang="en-US" sz="1999" u="none" strike="noStrike">
                          <a:solidFill>
                            <a:srgbClr val="FFFFFF"/>
                          </a:solidFill>
                          <a:latin typeface="Poppins Bold"/>
                        </a:rPr>
                        <a:t>03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l">
                        <a:lnSpc>
                          <a:spcPts val="2199"/>
                        </a:lnSpc>
                        <a:spcBef>
                          <a:spcPct val="0"/>
                        </a:spcBef>
                        <a:defRPr/>
                      </a:pPr>
                      <a:r>
                        <a:rPr lang="en-US" sz="1999">
                          <a:solidFill>
                            <a:srgbClr val="FFFFFF"/>
                          </a:solidFill>
                          <a:latin typeface="Poppins Bold"/>
                        </a:rPr>
                        <a:t>METODOLOGI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ctr">
                        <a:lnSpc>
                          <a:spcPts val="2199"/>
                        </a:lnSpc>
                        <a:spcBef>
                          <a:spcPct val="0"/>
                        </a:spcBef>
                        <a:defRPr/>
                      </a:pPr>
                      <a:r>
                        <a:rPr lang="en-US" sz="1999">
                          <a:solidFill>
                            <a:srgbClr val="FFFFFF"/>
                          </a:solidFill>
                          <a:latin typeface="Poppins Bold"/>
                        </a:rPr>
                        <a:t>06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tc>
                  <a:txBody>
                    <a:bodyPr/>
                    <a:lstStyle/>
                    <a:p>
                      <a:pPr marL="0" lvl="0" indent="0" algn="l">
                        <a:lnSpc>
                          <a:spcPts val="2199"/>
                        </a:lnSpc>
                        <a:spcBef>
                          <a:spcPct val="0"/>
                        </a:spcBef>
                        <a:defRPr/>
                      </a:pPr>
                      <a:r>
                        <a:rPr lang="en-US" sz="1999">
                          <a:solidFill>
                            <a:srgbClr val="FFFFFF"/>
                          </a:solidFill>
                          <a:latin typeface="Poppins Bold"/>
                        </a:rPr>
                        <a:t>LAMPIRAN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365AA8"/>
                    </a:solidFill>
                  </a:tcPr>
                </a:tc>
                <a:extLst>
                  <a:ext uri="{0D108BD9-81ED-4DB2-BD59-A6C34878D82A}">
                    <a16:rowId xmlns:a16="http://schemas.microsoft.com/office/drawing/2014/main" val="10002"/>
                  </a:ext>
                </a:extLst>
              </a:tr>
            </a:tbl>
          </a:graphicData>
        </a:graphic>
      </p:graphicFrame>
      <p:sp>
        <p:nvSpPr>
          <p:cNvPr id="6" name="TextBox 6"/>
          <p:cNvSpPr txBox="1"/>
          <p:nvPr/>
        </p:nvSpPr>
        <p:spPr>
          <a:xfrm>
            <a:off x="5935098" y="2011971"/>
            <a:ext cx="6417803" cy="1134388"/>
          </a:xfrm>
          <a:prstGeom prst="rect">
            <a:avLst/>
          </a:prstGeom>
        </p:spPr>
        <p:txBody>
          <a:bodyPr lIns="0" tIns="0" rIns="0" bIns="0" rtlCol="0" anchor="t">
            <a:spAutoFit/>
          </a:bodyPr>
          <a:lstStyle/>
          <a:p>
            <a:pPr algn="ctr">
              <a:lnSpc>
                <a:spcPts val="8874"/>
              </a:lnSpc>
              <a:spcBef>
                <a:spcPct val="0"/>
              </a:spcBef>
            </a:pPr>
            <a:r>
              <a:rPr lang="en-US" sz="6339" spc="-253">
                <a:solidFill>
                  <a:srgbClr val="01319B"/>
                </a:solidFill>
                <a:latin typeface="Poppins Ultra-Bold"/>
              </a:rPr>
              <a:t>TABLE OF</a:t>
            </a:r>
          </a:p>
        </p:txBody>
      </p:sp>
      <p:sp>
        <p:nvSpPr>
          <p:cNvPr id="7" name="TextBox 7"/>
          <p:cNvSpPr txBox="1"/>
          <p:nvPr/>
        </p:nvSpPr>
        <p:spPr>
          <a:xfrm>
            <a:off x="5457866" y="2822510"/>
            <a:ext cx="7372267" cy="2078641"/>
          </a:xfrm>
          <a:prstGeom prst="rect">
            <a:avLst/>
          </a:prstGeom>
        </p:spPr>
        <p:txBody>
          <a:bodyPr lIns="0" tIns="0" rIns="0" bIns="0" rtlCol="0" anchor="t">
            <a:spAutoFit/>
          </a:bodyPr>
          <a:lstStyle/>
          <a:p>
            <a:pPr algn="ctr">
              <a:lnSpc>
                <a:spcPts val="16154"/>
              </a:lnSpc>
              <a:spcBef>
                <a:spcPct val="0"/>
              </a:spcBef>
            </a:pPr>
            <a:r>
              <a:rPr lang="en-US" sz="11538" spc="-461">
                <a:solidFill>
                  <a:srgbClr val="2B2B2B"/>
                </a:solidFill>
                <a:latin typeface="Poppins Bold"/>
              </a:rPr>
              <a:t>CONTENT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a:solidFill>
                    <a:srgbClr val="FFFFFF"/>
                  </a:solidFill>
                  <a:latin typeface="Poppins Bold"/>
                </a:rPr>
                <a:t>Kesimpulan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9263062"/>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3846021" y="2050957"/>
            <a:ext cx="10354221" cy="6194611"/>
            <a:chOff x="0" y="0"/>
            <a:chExt cx="2727038" cy="1631502"/>
          </a:xfrm>
        </p:grpSpPr>
        <p:sp>
          <p:nvSpPr>
            <p:cNvPr id="6" name="Freeform 6"/>
            <p:cNvSpPr/>
            <p:nvPr/>
          </p:nvSpPr>
          <p:spPr>
            <a:xfrm>
              <a:off x="0" y="0"/>
              <a:ext cx="2727038" cy="1631502"/>
            </a:xfrm>
            <a:custGeom>
              <a:avLst/>
              <a:gdLst/>
              <a:ahLst/>
              <a:cxnLst/>
              <a:rect l="l" t="t" r="r" b="b"/>
              <a:pathLst>
                <a:path w="2727038" h="1631502">
                  <a:moveTo>
                    <a:pt x="22431" y="0"/>
                  </a:moveTo>
                  <a:lnTo>
                    <a:pt x="2704606" y="0"/>
                  </a:lnTo>
                  <a:cubicBezTo>
                    <a:pt x="2710555" y="0"/>
                    <a:pt x="2716261" y="2363"/>
                    <a:pt x="2720468" y="6570"/>
                  </a:cubicBezTo>
                  <a:cubicBezTo>
                    <a:pt x="2724674" y="10777"/>
                    <a:pt x="2727038" y="16482"/>
                    <a:pt x="2727038" y="22431"/>
                  </a:cubicBezTo>
                  <a:lnTo>
                    <a:pt x="2727038" y="1609071"/>
                  </a:lnTo>
                  <a:cubicBezTo>
                    <a:pt x="2727038" y="1615020"/>
                    <a:pt x="2724674" y="1620726"/>
                    <a:pt x="2720468" y="1624932"/>
                  </a:cubicBezTo>
                  <a:cubicBezTo>
                    <a:pt x="2716261" y="1629139"/>
                    <a:pt x="2710555" y="1631502"/>
                    <a:pt x="2704606" y="1631502"/>
                  </a:cubicBezTo>
                  <a:lnTo>
                    <a:pt x="22431" y="1631502"/>
                  </a:lnTo>
                  <a:cubicBezTo>
                    <a:pt x="10043" y="1631502"/>
                    <a:pt x="0" y="1621460"/>
                    <a:pt x="0" y="1609071"/>
                  </a:cubicBezTo>
                  <a:lnTo>
                    <a:pt x="0" y="22431"/>
                  </a:lnTo>
                  <a:cubicBezTo>
                    <a:pt x="0" y="16482"/>
                    <a:pt x="2363" y="10777"/>
                    <a:pt x="6570" y="6570"/>
                  </a:cubicBezTo>
                  <a:cubicBezTo>
                    <a:pt x="10777" y="2363"/>
                    <a:pt x="16482" y="0"/>
                    <a:pt x="22431"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2727038" cy="168865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286756" y="4061411"/>
            <a:ext cx="9472749" cy="10090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1319B"/>
                </a:solidFill>
                <a:latin typeface="Poppins"/>
              </a:rPr>
              <a:t>Metode dengan performa terbaik untuk mengklasifikasikan hasil biopsi jaringan kanker payudara pada ibu adalah menggunakan </a:t>
            </a:r>
            <a:r>
              <a:rPr lang="en-US" sz="1899">
                <a:solidFill>
                  <a:srgbClr val="01319B"/>
                </a:solidFill>
                <a:latin typeface="Poppins Bold Italics"/>
              </a:rPr>
              <a:t>K-Nearest Neighbor</a:t>
            </a:r>
            <a:r>
              <a:rPr lang="en-US" sz="1899">
                <a:solidFill>
                  <a:srgbClr val="01319B"/>
                </a:solidFill>
                <a:latin typeface="Poppins Bold"/>
              </a:rPr>
              <a:t> </a:t>
            </a:r>
            <a:r>
              <a:rPr lang="en-US" sz="1899">
                <a:solidFill>
                  <a:srgbClr val="01319B"/>
                </a:solidFill>
                <a:latin typeface="Poppins"/>
              </a:rPr>
              <a:t>dengan metode split data </a:t>
            </a:r>
            <a:r>
              <a:rPr lang="en-US" sz="1899">
                <a:solidFill>
                  <a:srgbClr val="01319B"/>
                </a:solidFill>
                <a:latin typeface="Poppins Bold Italics"/>
              </a:rPr>
              <a:t>K-Fold Cross Validation</a:t>
            </a:r>
            <a:r>
              <a:rPr lang="en-US" sz="1899">
                <a:solidFill>
                  <a:srgbClr val="01319B"/>
                </a:solidFill>
                <a:latin typeface="Poppins Italics"/>
              </a:rPr>
              <a:t>.</a:t>
            </a:r>
          </a:p>
        </p:txBody>
      </p:sp>
      <p:sp>
        <p:nvSpPr>
          <p:cNvPr id="9" name="TextBox 9"/>
          <p:cNvSpPr txBox="1"/>
          <p:nvPr/>
        </p:nvSpPr>
        <p:spPr>
          <a:xfrm>
            <a:off x="4286756" y="5344090"/>
            <a:ext cx="9472749" cy="1009015"/>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1319B"/>
                </a:solidFill>
                <a:latin typeface="Poppins"/>
              </a:rPr>
              <a:t>Dengan nilai akurasi 0,95436, model klasifikasi dengan metode </a:t>
            </a:r>
            <a:r>
              <a:rPr lang="en-US" sz="1899">
                <a:solidFill>
                  <a:srgbClr val="01319B"/>
                </a:solidFill>
                <a:latin typeface="Poppins Bold Italics"/>
              </a:rPr>
              <a:t>K-Nearest Neighbor</a:t>
            </a:r>
            <a:r>
              <a:rPr lang="en-US" sz="1899">
                <a:solidFill>
                  <a:srgbClr val="01319B"/>
                </a:solidFill>
                <a:latin typeface="Poppins"/>
              </a:rPr>
              <a:t> mampu memprediksi dengan benar  sebesar 95.436% baik kanker pada kelas ganas dan jinak.</a:t>
            </a:r>
          </a:p>
        </p:txBody>
      </p:sp>
      <p:sp>
        <p:nvSpPr>
          <p:cNvPr id="10" name="TextBox 10"/>
          <p:cNvSpPr txBox="1"/>
          <p:nvPr/>
        </p:nvSpPr>
        <p:spPr>
          <a:xfrm>
            <a:off x="4286756" y="3120265"/>
            <a:ext cx="9472749" cy="675640"/>
          </a:xfrm>
          <a:prstGeom prst="rect">
            <a:avLst/>
          </a:prstGeom>
        </p:spPr>
        <p:txBody>
          <a:bodyPr lIns="0" tIns="0" rIns="0" bIns="0" rtlCol="0" anchor="t">
            <a:spAutoFit/>
          </a:bodyPr>
          <a:lstStyle/>
          <a:p>
            <a:pPr marL="410209" lvl="1" indent="-205105" algn="just">
              <a:lnSpc>
                <a:spcPts val="2659"/>
              </a:lnSpc>
              <a:buFont typeface="Arial"/>
              <a:buChar char="•"/>
            </a:pPr>
            <a:r>
              <a:rPr lang="en-US" sz="1899">
                <a:solidFill>
                  <a:srgbClr val="01319B"/>
                </a:solidFill>
                <a:latin typeface="Poppins"/>
              </a:rPr>
              <a:t>Data hasil </a:t>
            </a:r>
            <a:r>
              <a:rPr lang="en-US" sz="1899">
                <a:solidFill>
                  <a:srgbClr val="01319B"/>
                </a:solidFill>
                <a:latin typeface="Poppins Italics"/>
              </a:rPr>
              <a:t>preprocessing</a:t>
            </a:r>
            <a:r>
              <a:rPr lang="en-US" sz="1899">
                <a:solidFill>
                  <a:srgbClr val="01319B"/>
                </a:solidFill>
                <a:latin typeface="Poppins"/>
              </a:rPr>
              <a:t> sudah </a:t>
            </a:r>
            <a:r>
              <a:rPr lang="en-US" sz="1899">
                <a:solidFill>
                  <a:srgbClr val="01319B"/>
                </a:solidFill>
                <a:latin typeface="Poppins Italics"/>
              </a:rPr>
              <a:t>balance</a:t>
            </a:r>
            <a:r>
              <a:rPr lang="en-US" sz="1899">
                <a:solidFill>
                  <a:srgbClr val="01319B"/>
                </a:solidFill>
                <a:latin typeface="Poppins"/>
              </a:rPr>
              <a:t> sehingga metrik evaluasi yang paling cocok adalah menggunakan </a:t>
            </a:r>
            <a:r>
              <a:rPr lang="en-US" sz="1899">
                <a:solidFill>
                  <a:srgbClr val="01319B"/>
                </a:solidFill>
                <a:latin typeface="Poppins Bold"/>
              </a:rPr>
              <a:t>nilai akurasi</a:t>
            </a:r>
            <a:r>
              <a:rPr lang="en-US" sz="1899">
                <a:solidFill>
                  <a:srgbClr val="01319B"/>
                </a:solidFill>
                <a:latin typeface="Poppins"/>
              </a:rPr>
              <a:t>.</a:t>
            </a:r>
          </a:p>
        </p:txBody>
      </p:sp>
      <p:sp>
        <p:nvSpPr>
          <p:cNvPr id="11" name="TextBox 11"/>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a:solidFill>
                    <a:srgbClr val="FFFFFF"/>
                  </a:solidFill>
                  <a:latin typeface="Poppins Bold"/>
                </a:rPr>
                <a:t>Daftar Pustaka</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9263062"/>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028700" y="1481212"/>
            <a:ext cx="16230600" cy="7246448"/>
            <a:chOff x="0" y="0"/>
            <a:chExt cx="4274726" cy="1908529"/>
          </a:xfrm>
        </p:grpSpPr>
        <p:sp>
          <p:nvSpPr>
            <p:cNvPr id="6" name="Freeform 6"/>
            <p:cNvSpPr/>
            <p:nvPr/>
          </p:nvSpPr>
          <p:spPr>
            <a:xfrm>
              <a:off x="0" y="0"/>
              <a:ext cx="4274726" cy="1908529"/>
            </a:xfrm>
            <a:custGeom>
              <a:avLst/>
              <a:gdLst/>
              <a:ahLst/>
              <a:cxnLst/>
              <a:rect l="l" t="t" r="r" b="b"/>
              <a:pathLst>
                <a:path w="4274726" h="1908529">
                  <a:moveTo>
                    <a:pt x="14310" y="0"/>
                  </a:moveTo>
                  <a:lnTo>
                    <a:pt x="4260416" y="0"/>
                  </a:lnTo>
                  <a:cubicBezTo>
                    <a:pt x="4264211" y="0"/>
                    <a:pt x="4267851" y="1508"/>
                    <a:pt x="4270535" y="4191"/>
                  </a:cubicBezTo>
                  <a:cubicBezTo>
                    <a:pt x="4273218" y="6875"/>
                    <a:pt x="4274726" y="10515"/>
                    <a:pt x="4274726" y="14310"/>
                  </a:cubicBezTo>
                  <a:lnTo>
                    <a:pt x="4274726" y="1894220"/>
                  </a:lnTo>
                  <a:cubicBezTo>
                    <a:pt x="4274726" y="1898015"/>
                    <a:pt x="4273218" y="1901655"/>
                    <a:pt x="4270535" y="1904338"/>
                  </a:cubicBezTo>
                  <a:cubicBezTo>
                    <a:pt x="4267851" y="1907022"/>
                    <a:pt x="4264211" y="1908529"/>
                    <a:pt x="4260416" y="1908529"/>
                  </a:cubicBezTo>
                  <a:lnTo>
                    <a:pt x="14310" y="1908529"/>
                  </a:lnTo>
                  <a:cubicBezTo>
                    <a:pt x="10515" y="1908529"/>
                    <a:pt x="6875" y="1907022"/>
                    <a:pt x="4191" y="1904338"/>
                  </a:cubicBezTo>
                  <a:cubicBezTo>
                    <a:pt x="1508" y="1901655"/>
                    <a:pt x="0" y="1898015"/>
                    <a:pt x="0" y="1894220"/>
                  </a:cubicBezTo>
                  <a:lnTo>
                    <a:pt x="0" y="14310"/>
                  </a:lnTo>
                  <a:cubicBezTo>
                    <a:pt x="0" y="10515"/>
                    <a:pt x="1508" y="6875"/>
                    <a:pt x="4191" y="4191"/>
                  </a:cubicBezTo>
                  <a:cubicBezTo>
                    <a:pt x="6875" y="1508"/>
                    <a:pt x="10515" y="0"/>
                    <a:pt x="1431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4274726" cy="196567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919550" y="2134235"/>
            <a:ext cx="14448899" cy="4674473"/>
          </a:xfrm>
          <a:prstGeom prst="rect">
            <a:avLst/>
          </a:prstGeom>
        </p:spPr>
        <p:txBody>
          <a:bodyPr lIns="0" tIns="0" rIns="0" bIns="0" rtlCol="0" anchor="t">
            <a:spAutoFit/>
          </a:bodyPr>
          <a:lstStyle/>
          <a:p>
            <a:pPr algn="just">
              <a:lnSpc>
                <a:spcPts val="2659"/>
              </a:lnSpc>
            </a:pPr>
            <a:r>
              <a:rPr lang="en-US" sz="1899">
                <a:solidFill>
                  <a:srgbClr val="01319B"/>
                </a:solidFill>
                <a:latin typeface="Poppins"/>
              </a:rPr>
              <a:t>[1] Aha, D. W., Kibler, D., &amp; Albert, M. K., (1991),”Instance-based Learning Algorithms,” Machine Learning, 6, 37-66,</a:t>
            </a:r>
          </a:p>
          <a:p>
            <a:pPr algn="just">
              <a:lnSpc>
                <a:spcPts val="2659"/>
              </a:lnSpc>
            </a:pPr>
            <a:r>
              <a:rPr lang="en-US" sz="1899">
                <a:solidFill>
                  <a:srgbClr val="01319B"/>
                </a:solidFill>
                <a:latin typeface="Poppins"/>
              </a:rPr>
              <a:t>[2] Effendi, M.R. (2015). “Akurasi Data Mining Untuk Menghasilkan Pola Kelulusan Mahasiswa Dengan Metode Naïve Bayes”.101-106,</a:t>
            </a:r>
          </a:p>
          <a:p>
            <a:pPr algn="just">
              <a:lnSpc>
                <a:spcPts val="2659"/>
              </a:lnSpc>
            </a:pPr>
            <a:r>
              <a:rPr lang="en-US" sz="1899">
                <a:solidFill>
                  <a:srgbClr val="01319B"/>
                </a:solidFill>
                <a:latin typeface="Poppins"/>
              </a:rPr>
              <a:t>[3] Hosmer,S dan W.D, Lemeshow. (2000). Applied Logistic Regression. New York : John Wiley &amp; Sons. Inc </a:t>
            </a:r>
          </a:p>
          <a:p>
            <a:pPr algn="just">
              <a:lnSpc>
                <a:spcPts val="2659"/>
              </a:lnSpc>
            </a:pPr>
            <a:r>
              <a:rPr lang="en-US" sz="1899">
                <a:solidFill>
                  <a:srgbClr val="01319B"/>
                </a:solidFill>
                <a:latin typeface="Poppins"/>
              </a:rPr>
              <a:t>[4] Iqmy, L. O., Setiawati, &amp; Yanti, D. E. (2021). “Faktor Risiko yang Berhubungan dengan Kanker Payudara”. Jurnal Kebidanan, 7(1), 32–36,</a:t>
            </a:r>
          </a:p>
          <a:p>
            <a:pPr algn="just">
              <a:lnSpc>
                <a:spcPts val="2659"/>
              </a:lnSpc>
            </a:pPr>
            <a:r>
              <a:rPr lang="en-US" sz="1899">
                <a:solidFill>
                  <a:srgbClr val="01319B"/>
                </a:solidFill>
                <a:latin typeface="Poppins"/>
              </a:rPr>
              <a:t>[5] Little, R. J. A., &amp; Rubin, D. B. (2019). “Statistical Analysis with Missing Data”. New Jersey: John Wiley &amp; Sons,</a:t>
            </a:r>
          </a:p>
          <a:p>
            <a:pPr algn="just">
              <a:lnSpc>
                <a:spcPts val="2659"/>
              </a:lnSpc>
            </a:pPr>
            <a:r>
              <a:rPr lang="en-US" sz="1899">
                <a:solidFill>
                  <a:srgbClr val="01319B"/>
                </a:solidFill>
                <a:latin typeface="Poppins"/>
              </a:rPr>
              <a:t>[6] Pardoe, I. (2012). “Applied Regression Modeling (2nd ed.)”. New Jersey: Wiley,</a:t>
            </a:r>
          </a:p>
          <a:p>
            <a:pPr algn="just">
              <a:lnSpc>
                <a:spcPts val="2659"/>
              </a:lnSpc>
            </a:pPr>
            <a:r>
              <a:rPr lang="en-US" sz="1899">
                <a:solidFill>
                  <a:srgbClr val="01319B"/>
                </a:solidFill>
                <a:latin typeface="Poppins"/>
              </a:rPr>
              <a:t>[7] Purnamasari, A., &amp; Ramdani, F, (2020),”Evaluasi Model Klasifikasi untuk Prediksi Kelulusan Mahasiswa Menggunakan Akurasi dan ROC-AUC,” Jurnal RESTI (Rekayasa Sistem dan Teknologi Informasi), 4(2), 65-72.</a:t>
            </a:r>
          </a:p>
          <a:p>
            <a:pPr algn="just">
              <a:lnSpc>
                <a:spcPts val="2659"/>
              </a:lnSpc>
            </a:pPr>
            <a:r>
              <a:rPr lang="en-US" sz="1899">
                <a:solidFill>
                  <a:srgbClr val="01319B"/>
                </a:solidFill>
                <a:latin typeface="Poppins"/>
              </a:rPr>
              <a:t>[8] Santoso, B., dkk., (2023),”Penerapan Metode Random Forest Classifier dalam Prediksi Tingkat Kepuasan Pelanggan di Industri E Commerce Indonesia,”Jurnal Ilmu Komputer dan Teknologi Informasi, 15(1),</a:t>
            </a:r>
          </a:p>
          <a:p>
            <a:pPr algn="just">
              <a:lnSpc>
                <a:spcPts val="2659"/>
              </a:lnSpc>
            </a:pPr>
            <a:r>
              <a:rPr lang="en-US" sz="1899">
                <a:solidFill>
                  <a:srgbClr val="01319B"/>
                </a:solidFill>
                <a:latin typeface="Poppins"/>
              </a:rPr>
              <a:t>[9] Witten, I. H., Eibe, F., &amp; Mark A. H. (2011). “Data Mining: Practical Machine Learning Tools and Techniques 3rd edition”. Burlington: Elsevier.</a:t>
            </a:r>
          </a:p>
        </p:txBody>
      </p:sp>
      <p:sp>
        <p:nvSpPr>
          <p:cNvPr id="9" name="TextBox 9"/>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24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a:solidFill>
                    <a:srgbClr val="FFFFFF"/>
                  </a:solidFill>
                  <a:latin typeface="Poppins Bold"/>
                </a:rPr>
                <a:t>Lampiran</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0" y="9263062"/>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3" name="AutoShape 3"/>
          <p:cNvSpPr/>
          <p:nvPr/>
        </p:nvSpPr>
        <p:spPr>
          <a:xfrm>
            <a:off x="0" y="1028700"/>
            <a:ext cx="18288000" cy="0"/>
          </a:xfrm>
          <a:prstGeom prst="line">
            <a:avLst/>
          </a:prstGeom>
          <a:ln w="9525"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028700" y="1481212"/>
            <a:ext cx="16230600" cy="7246448"/>
            <a:chOff x="0" y="0"/>
            <a:chExt cx="4274726" cy="1908529"/>
          </a:xfrm>
        </p:grpSpPr>
        <p:sp>
          <p:nvSpPr>
            <p:cNvPr id="6" name="Freeform 6"/>
            <p:cNvSpPr/>
            <p:nvPr/>
          </p:nvSpPr>
          <p:spPr>
            <a:xfrm>
              <a:off x="0" y="0"/>
              <a:ext cx="4274726" cy="1908529"/>
            </a:xfrm>
            <a:custGeom>
              <a:avLst/>
              <a:gdLst/>
              <a:ahLst/>
              <a:cxnLst/>
              <a:rect l="l" t="t" r="r" b="b"/>
              <a:pathLst>
                <a:path w="4274726" h="1908529">
                  <a:moveTo>
                    <a:pt x="14310" y="0"/>
                  </a:moveTo>
                  <a:lnTo>
                    <a:pt x="4260416" y="0"/>
                  </a:lnTo>
                  <a:cubicBezTo>
                    <a:pt x="4264211" y="0"/>
                    <a:pt x="4267851" y="1508"/>
                    <a:pt x="4270535" y="4191"/>
                  </a:cubicBezTo>
                  <a:cubicBezTo>
                    <a:pt x="4273218" y="6875"/>
                    <a:pt x="4274726" y="10515"/>
                    <a:pt x="4274726" y="14310"/>
                  </a:cubicBezTo>
                  <a:lnTo>
                    <a:pt x="4274726" y="1894220"/>
                  </a:lnTo>
                  <a:cubicBezTo>
                    <a:pt x="4274726" y="1898015"/>
                    <a:pt x="4273218" y="1901655"/>
                    <a:pt x="4270535" y="1904338"/>
                  </a:cubicBezTo>
                  <a:cubicBezTo>
                    <a:pt x="4267851" y="1907022"/>
                    <a:pt x="4264211" y="1908529"/>
                    <a:pt x="4260416" y="1908529"/>
                  </a:cubicBezTo>
                  <a:lnTo>
                    <a:pt x="14310" y="1908529"/>
                  </a:lnTo>
                  <a:cubicBezTo>
                    <a:pt x="10515" y="1908529"/>
                    <a:pt x="6875" y="1907022"/>
                    <a:pt x="4191" y="1904338"/>
                  </a:cubicBezTo>
                  <a:cubicBezTo>
                    <a:pt x="1508" y="1901655"/>
                    <a:pt x="0" y="1898015"/>
                    <a:pt x="0" y="1894220"/>
                  </a:cubicBezTo>
                  <a:lnTo>
                    <a:pt x="0" y="14310"/>
                  </a:lnTo>
                  <a:cubicBezTo>
                    <a:pt x="0" y="10515"/>
                    <a:pt x="1508" y="6875"/>
                    <a:pt x="4191" y="4191"/>
                  </a:cubicBezTo>
                  <a:cubicBezTo>
                    <a:pt x="6875" y="1508"/>
                    <a:pt x="10515" y="0"/>
                    <a:pt x="14310" y="0"/>
                  </a:cubicBezTo>
                  <a:close/>
                </a:path>
              </a:pathLst>
            </a:custGeom>
            <a:solidFill>
              <a:srgbClr val="FFFFFB">
                <a:alpha val="82745"/>
              </a:srgbClr>
            </a:solidFill>
            <a:ln w="19050" cap="rnd">
              <a:solidFill>
                <a:srgbClr val="2B2B2B">
                  <a:alpha val="82745"/>
                </a:srgbClr>
              </a:solidFill>
              <a:prstDash val="solid"/>
              <a:round/>
            </a:ln>
          </p:spPr>
          <p:txBody>
            <a:bodyPr/>
            <a:lstStyle/>
            <a:p>
              <a:endParaRPr lang="en-ID"/>
            </a:p>
          </p:txBody>
        </p:sp>
        <p:sp>
          <p:nvSpPr>
            <p:cNvPr id="7" name="TextBox 7"/>
            <p:cNvSpPr txBox="1"/>
            <p:nvPr/>
          </p:nvSpPr>
          <p:spPr>
            <a:xfrm>
              <a:off x="0" y="-57150"/>
              <a:ext cx="4274726" cy="196567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172190" y="2951610"/>
            <a:ext cx="7943619" cy="559436"/>
          </a:xfrm>
          <a:prstGeom prst="rect">
            <a:avLst/>
          </a:prstGeom>
        </p:spPr>
        <p:txBody>
          <a:bodyPr lIns="0" tIns="0" rIns="0" bIns="0" rtlCol="0" anchor="t">
            <a:spAutoFit/>
          </a:bodyPr>
          <a:lstStyle/>
          <a:p>
            <a:pPr algn="just">
              <a:lnSpc>
                <a:spcPts val="4339"/>
              </a:lnSpc>
            </a:pPr>
            <a:r>
              <a:rPr lang="en-US" sz="3099" u="sng">
                <a:solidFill>
                  <a:srgbClr val="01319B"/>
                </a:solidFill>
                <a:latin typeface="Poppins Bold"/>
                <a:hlinkClick r:id="rId4" tooltip="https://intip.in/LampiranFPKelompok4"/>
              </a:rPr>
              <a:t>https://intip.in/LampiranFPKelompok4</a:t>
            </a:r>
          </a:p>
        </p:txBody>
      </p:sp>
      <p:grpSp>
        <p:nvGrpSpPr>
          <p:cNvPr id="9" name="Group 9"/>
          <p:cNvGrpSpPr/>
          <p:nvPr/>
        </p:nvGrpSpPr>
        <p:grpSpPr>
          <a:xfrm>
            <a:off x="7086600" y="3863823"/>
            <a:ext cx="4114800" cy="4114800"/>
            <a:chOff x="0" y="0"/>
            <a:chExt cx="5486400" cy="5486400"/>
          </a:xfrm>
        </p:grpSpPr>
        <p:sp>
          <p:nvSpPr>
            <p:cNvPr id="10" name="Freeform 10"/>
            <p:cNvSpPr/>
            <p:nvPr/>
          </p:nvSpPr>
          <p:spPr>
            <a:xfrm>
              <a:off x="0" y="0"/>
              <a:ext cx="5486400" cy="5486400"/>
            </a:xfrm>
            <a:custGeom>
              <a:avLst/>
              <a:gdLst/>
              <a:ahLst/>
              <a:cxnLst/>
              <a:rect l="l" t="t" r="r" b="b"/>
              <a:pathLst>
                <a:path w="5486400" h="5486400">
                  <a:moveTo>
                    <a:pt x="0" y="0"/>
                  </a:moveTo>
                  <a:lnTo>
                    <a:pt x="5486400" y="0"/>
                  </a:lnTo>
                  <a:lnTo>
                    <a:pt x="548640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sp>
        <p:nvSpPr>
          <p:cNvPr id="11" name="TextBox 11"/>
          <p:cNvSpPr txBox="1"/>
          <p:nvPr/>
        </p:nvSpPr>
        <p:spPr>
          <a:xfrm>
            <a:off x="5005823" y="2134999"/>
            <a:ext cx="8276354" cy="559436"/>
          </a:xfrm>
          <a:prstGeom prst="rect">
            <a:avLst/>
          </a:prstGeom>
        </p:spPr>
        <p:txBody>
          <a:bodyPr lIns="0" tIns="0" rIns="0" bIns="0" rtlCol="0" anchor="t">
            <a:spAutoFit/>
          </a:bodyPr>
          <a:lstStyle/>
          <a:p>
            <a:pPr algn="ctr">
              <a:lnSpc>
                <a:spcPts val="4339"/>
              </a:lnSpc>
            </a:pPr>
            <a:r>
              <a:rPr lang="en-US" sz="3099" u="sng">
                <a:solidFill>
                  <a:srgbClr val="01319B"/>
                </a:solidFill>
                <a:latin typeface="Poppins Bold"/>
                <a:hlinkClick r:id="rId7" tooltip="https://intip.in/DashboardFPKelompok4"/>
              </a:rPr>
              <a:t>https://intip.in/DashboardFPKelompok4</a:t>
            </a:r>
          </a:p>
        </p:txBody>
      </p:sp>
      <p:sp>
        <p:nvSpPr>
          <p:cNvPr id="12" name="TextBox 12"/>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25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4579167" y="1535759"/>
            <a:ext cx="9129666" cy="7205947"/>
            <a:chOff x="0" y="-128852"/>
            <a:chExt cx="506590" cy="399846"/>
          </a:xfrm>
        </p:grpSpPr>
        <p:sp>
          <p:nvSpPr>
            <p:cNvPr id="6" name="Freeform 6"/>
            <p:cNvSpPr/>
            <p:nvPr/>
          </p:nvSpPr>
          <p:spPr>
            <a:xfrm>
              <a:off x="0" y="0"/>
              <a:ext cx="506590" cy="142671"/>
            </a:xfrm>
            <a:custGeom>
              <a:avLst/>
              <a:gdLst/>
              <a:ahLst/>
              <a:cxnLst/>
              <a:rect l="l" t="t" r="r" b="b"/>
              <a:pathLst>
                <a:path w="506590" h="142671">
                  <a:moveTo>
                    <a:pt x="22896" y="0"/>
                  </a:moveTo>
                  <a:lnTo>
                    <a:pt x="483694" y="0"/>
                  </a:lnTo>
                  <a:cubicBezTo>
                    <a:pt x="496339" y="0"/>
                    <a:pt x="506590" y="10251"/>
                    <a:pt x="506590" y="22896"/>
                  </a:cubicBezTo>
                  <a:lnTo>
                    <a:pt x="506590" y="119775"/>
                  </a:lnTo>
                  <a:cubicBezTo>
                    <a:pt x="506590" y="125848"/>
                    <a:pt x="504178" y="131671"/>
                    <a:pt x="499884" y="135965"/>
                  </a:cubicBezTo>
                  <a:cubicBezTo>
                    <a:pt x="495590" y="140259"/>
                    <a:pt x="489767" y="142671"/>
                    <a:pt x="483694" y="142671"/>
                  </a:cubicBezTo>
                  <a:lnTo>
                    <a:pt x="22896" y="142671"/>
                  </a:lnTo>
                  <a:cubicBezTo>
                    <a:pt x="10251" y="142671"/>
                    <a:pt x="0" y="132420"/>
                    <a:pt x="0" y="119775"/>
                  </a:cubicBezTo>
                  <a:lnTo>
                    <a:pt x="0" y="22896"/>
                  </a:lnTo>
                  <a:cubicBezTo>
                    <a:pt x="0" y="10251"/>
                    <a:pt x="10251" y="0"/>
                    <a:pt x="22896" y="0"/>
                  </a:cubicBezTo>
                  <a:close/>
                </a:path>
              </a:pathLst>
            </a:custGeom>
            <a:solidFill>
              <a:srgbClr val="365AA8"/>
            </a:solidFill>
          </p:spPr>
          <p:txBody>
            <a:bodyPr/>
            <a:lstStyle/>
            <a:p>
              <a:endParaRPr lang="en-ID"/>
            </a:p>
          </p:txBody>
        </p:sp>
        <p:sp>
          <p:nvSpPr>
            <p:cNvPr id="7" name="TextBox 7"/>
            <p:cNvSpPr txBox="1"/>
            <p:nvPr/>
          </p:nvSpPr>
          <p:spPr>
            <a:xfrm>
              <a:off x="0" y="-128852"/>
              <a:ext cx="506590" cy="399846"/>
            </a:xfrm>
            <a:prstGeom prst="rect">
              <a:avLst/>
            </a:prstGeom>
          </p:spPr>
          <p:txBody>
            <a:bodyPr lIns="254000" tIns="254000" rIns="254000" bIns="254000" rtlCol="0" anchor="ctr"/>
            <a:lstStyle/>
            <a:p>
              <a:pPr algn="ctr">
                <a:lnSpc>
                  <a:spcPts val="12319"/>
                </a:lnSpc>
              </a:pPr>
              <a:r>
                <a:rPr lang="en-US" sz="8799" dirty="0" err="1">
                  <a:solidFill>
                    <a:srgbClr val="FFFFFF"/>
                  </a:solidFill>
                  <a:latin typeface="Poppins Bold"/>
                </a:rPr>
                <a:t>Terima</a:t>
              </a:r>
              <a:r>
                <a:rPr lang="en-US" sz="8799" dirty="0">
                  <a:solidFill>
                    <a:srgbClr val="FFFFFF"/>
                  </a:solidFill>
                  <a:latin typeface="Poppins Bold"/>
                </a:rPr>
                <a:t> Kasih</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err="1">
                  <a:solidFill>
                    <a:srgbClr val="FFFFFF"/>
                  </a:solidFill>
                  <a:latin typeface="Poppins Bold"/>
                </a:rPr>
                <a:t>Pendahuluan</a:t>
              </a:r>
              <a:endParaRPr lang="en-US" sz="8799" dirty="0">
                <a:solidFill>
                  <a:srgbClr val="FFFFFF"/>
                </a:solidFill>
                <a:latin typeface="Poppins 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5AA8"/>
        </a:solidFill>
        <a:effectLst/>
      </p:bgPr>
    </p:bg>
    <p:spTree>
      <p:nvGrpSpPr>
        <p:cNvPr id="1" name=""/>
        <p:cNvGrpSpPr/>
        <p:nvPr/>
      </p:nvGrpSpPr>
      <p:grpSpPr>
        <a:xfrm>
          <a:off x="0" y="0"/>
          <a:ext cx="0" cy="0"/>
          <a:chOff x="0" y="0"/>
          <a:chExt cx="0" cy="0"/>
        </a:xfrm>
      </p:grpSpPr>
      <p:sp>
        <p:nvSpPr>
          <p:cNvPr id="2" name="Freeform 2"/>
          <p:cNvSpPr/>
          <p:nvPr/>
        </p:nvSpPr>
        <p:spPr>
          <a:xfrm>
            <a:off x="0" y="0"/>
            <a:ext cx="5657850" cy="10287000"/>
          </a:xfrm>
          <a:custGeom>
            <a:avLst/>
            <a:gdLst/>
            <a:ahLst/>
            <a:cxnLst/>
            <a:rect l="l" t="t" r="r" b="b"/>
            <a:pathLst>
              <a:path w="5657850" h="10287000">
                <a:moveTo>
                  <a:pt x="0" y="0"/>
                </a:moveTo>
                <a:lnTo>
                  <a:pt x="5657850" y="0"/>
                </a:lnTo>
                <a:lnTo>
                  <a:pt x="5657850" y="10287000"/>
                </a:lnTo>
                <a:lnTo>
                  <a:pt x="0" y="10287000"/>
                </a:lnTo>
                <a:lnTo>
                  <a:pt x="0" y="0"/>
                </a:lnTo>
                <a:close/>
              </a:path>
            </a:pathLst>
          </a:custGeom>
          <a:blipFill>
            <a:blip r:embed="rId2">
              <a:alphaModFix amt="88000"/>
            </a:blip>
            <a:stretch>
              <a:fillRect l="-86448" r="-86448"/>
            </a:stretch>
          </a:blipFill>
        </p:spPr>
        <p:txBody>
          <a:bodyPr/>
          <a:lstStyle/>
          <a:p>
            <a:endParaRPr lang="en-ID"/>
          </a:p>
        </p:txBody>
      </p:sp>
      <p:sp>
        <p:nvSpPr>
          <p:cNvPr id="3" name="TextBox 3"/>
          <p:cNvSpPr txBox="1"/>
          <p:nvPr/>
        </p:nvSpPr>
        <p:spPr>
          <a:xfrm>
            <a:off x="6110815" y="428625"/>
            <a:ext cx="8859901" cy="1133475"/>
          </a:xfrm>
          <a:prstGeom prst="rect">
            <a:avLst/>
          </a:prstGeom>
        </p:spPr>
        <p:txBody>
          <a:bodyPr lIns="0" tIns="0" rIns="0" bIns="0" rtlCol="0" anchor="t">
            <a:spAutoFit/>
          </a:bodyPr>
          <a:lstStyle/>
          <a:p>
            <a:pPr algn="l">
              <a:lnSpc>
                <a:spcPts val="8400"/>
              </a:lnSpc>
            </a:pPr>
            <a:r>
              <a:rPr lang="en-US" sz="7000">
                <a:solidFill>
                  <a:srgbClr val="E6E6E6"/>
                </a:solidFill>
                <a:latin typeface="Poppins Bold"/>
              </a:rPr>
              <a:t>Pendahuluan</a:t>
            </a:r>
          </a:p>
        </p:txBody>
      </p:sp>
      <p:sp>
        <p:nvSpPr>
          <p:cNvPr id="4" name="TextBox 4"/>
          <p:cNvSpPr txBox="1"/>
          <p:nvPr/>
        </p:nvSpPr>
        <p:spPr>
          <a:xfrm>
            <a:off x="6306158" y="1658516"/>
            <a:ext cx="10690758" cy="7938770"/>
          </a:xfrm>
          <a:prstGeom prst="rect">
            <a:avLst/>
          </a:prstGeom>
        </p:spPr>
        <p:txBody>
          <a:bodyPr lIns="0" tIns="0" rIns="0" bIns="0" rtlCol="0" anchor="t">
            <a:spAutoFit/>
          </a:bodyPr>
          <a:lstStyle/>
          <a:p>
            <a:pPr algn="just">
              <a:lnSpc>
                <a:spcPts val="2470"/>
              </a:lnSpc>
            </a:pPr>
            <a:r>
              <a:rPr lang="en-US" sz="1900">
                <a:solidFill>
                  <a:srgbClr val="E6E6E6"/>
                </a:solidFill>
                <a:latin typeface="Poppins"/>
              </a:rPr>
              <a:t>      Kanker payudara adalah salah satu jenis kanker yang paling umum terjadi pada wanita di seluruh dunia. Kanker ini berkembang ketika sel-sel di payudara mulai tumbuh tidak terkendali, membentuk tumor yang bisa terasa seperti benjolan di payudara. Walaupun lebih jarang, kanker payudara juga bisa terjadi pada pria. Secara global, kanker payudara menyumbang sekitar 25% dari semua kasus kanker pada wanita, menjadikannya sebagai kanker paling umum kedua setelah kanker kulit. Menurut data dari World Health Organization (WHO), diperkirakan terdapat lebih dari 2,3 juta kasus baru kanker payudara setiap tahunnya, dengan angka kematian mencapai lebih dari 680.000 jiwa. Di Indonesia, kanker payudara juga merupakan salah satu penyebab utama kematian akibat kanker pada wanita.</a:t>
            </a:r>
          </a:p>
          <a:p>
            <a:pPr algn="just">
              <a:lnSpc>
                <a:spcPts val="2470"/>
              </a:lnSpc>
            </a:pPr>
            <a:r>
              <a:rPr lang="en-US" sz="1900">
                <a:solidFill>
                  <a:srgbClr val="E6E6E6"/>
                </a:solidFill>
                <a:latin typeface="Poppins"/>
              </a:rPr>
              <a:t>     Metode klasifikasi pada kanker sangat penting untuk menentukan strategi pengobatan yang tepat. Kanker payudara dapat diklasifikasikan berdasarkan beberapa parameter, termasuk ukuran tumor, keterlibatan kelenjar getah bening, dan adanya metastasis. Namun, salah satu metode klasifikasi yang paling dasar dan penting adalah berdasarkan karakteristik tumor, apakah bersifat ganas (kanker) atau jinak (non-kanker). Pada analisis kali ini penulis menggunakan 3 metode klasifikasi untuk meningkatkan akurasi dalam mendeteksi dan mengklasifikasikan kanker payudara. Ketiga metode tersebut antara lain Random Forest, Logistic Regression, dan K-Nearest Neighbors.</a:t>
            </a:r>
          </a:p>
          <a:p>
            <a:pPr algn="just">
              <a:lnSpc>
                <a:spcPts val="2470"/>
              </a:lnSpc>
            </a:pPr>
            <a:r>
              <a:rPr lang="en-US" sz="1900">
                <a:solidFill>
                  <a:srgbClr val="E6E6E6"/>
                </a:solidFill>
                <a:latin typeface="Poppins"/>
              </a:rPr>
              <a:t>           Penggunaan metode-metode ini dalam klasifikasi kanker payudara membantu dalam memberikan diagnosis yang lebih akurat dan dapat membantu dokter dalam merencanakan perawatan yang lebih tepat dan efektif bagi pasien. Pemahaman yang jelas tentang jenis tumor sangat penting untuk menentukan pendekatan pengobatan yang paling efektif dan memprediksi prognosis pasien. Penelitian dan pengembangan dalam metode deteksi dini dan klasifikasi kanker payudara terus berkembang, memberikan harapan untuk hasil yang lebih baik bagi pasien di masa depan.</a:t>
            </a:r>
          </a:p>
        </p:txBody>
      </p:sp>
      <p:sp>
        <p:nvSpPr>
          <p:cNvPr id="5" name="AutoShape 5"/>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6" name="TextBox 6"/>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AutoShape 3"/>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651461" y="834170"/>
            <a:ext cx="4075914" cy="1192687"/>
            <a:chOff x="0" y="0"/>
            <a:chExt cx="1073492" cy="314123"/>
          </a:xfrm>
        </p:grpSpPr>
        <p:sp>
          <p:nvSpPr>
            <p:cNvPr id="6" name="Freeform 6"/>
            <p:cNvSpPr/>
            <p:nvPr/>
          </p:nvSpPr>
          <p:spPr>
            <a:xfrm>
              <a:off x="0" y="0"/>
              <a:ext cx="1073492" cy="314123"/>
            </a:xfrm>
            <a:custGeom>
              <a:avLst/>
              <a:gdLst/>
              <a:ahLst/>
              <a:cxnLst/>
              <a:rect l="l" t="t" r="r" b="b"/>
              <a:pathLst>
                <a:path w="1073492" h="314123">
                  <a:moveTo>
                    <a:pt x="96871" y="0"/>
                  </a:moveTo>
                  <a:lnTo>
                    <a:pt x="976621" y="0"/>
                  </a:lnTo>
                  <a:cubicBezTo>
                    <a:pt x="1030121" y="0"/>
                    <a:pt x="1073492" y="43371"/>
                    <a:pt x="1073492" y="96871"/>
                  </a:cubicBezTo>
                  <a:lnTo>
                    <a:pt x="1073492" y="217252"/>
                  </a:lnTo>
                  <a:cubicBezTo>
                    <a:pt x="1073492" y="242944"/>
                    <a:pt x="1063286" y="267584"/>
                    <a:pt x="1045119" y="285751"/>
                  </a:cubicBezTo>
                  <a:cubicBezTo>
                    <a:pt x="1026952" y="303917"/>
                    <a:pt x="1002313" y="314123"/>
                    <a:pt x="976621" y="314123"/>
                  </a:cubicBezTo>
                  <a:lnTo>
                    <a:pt x="96871" y="314123"/>
                  </a:lnTo>
                  <a:cubicBezTo>
                    <a:pt x="71179" y="314123"/>
                    <a:pt x="46540" y="303917"/>
                    <a:pt x="28373" y="285751"/>
                  </a:cubicBezTo>
                  <a:cubicBezTo>
                    <a:pt x="10206" y="267584"/>
                    <a:pt x="0" y="242944"/>
                    <a:pt x="0" y="217252"/>
                  </a:cubicBezTo>
                  <a:lnTo>
                    <a:pt x="0" y="96871"/>
                  </a:lnTo>
                  <a:cubicBezTo>
                    <a:pt x="0" y="71179"/>
                    <a:pt x="10206" y="46540"/>
                    <a:pt x="28373" y="28373"/>
                  </a:cubicBezTo>
                  <a:cubicBezTo>
                    <a:pt x="46540" y="10206"/>
                    <a:pt x="71179" y="0"/>
                    <a:pt x="96871" y="0"/>
                  </a:cubicBezTo>
                  <a:close/>
                </a:path>
              </a:pathLst>
            </a:custGeom>
            <a:solidFill>
              <a:srgbClr val="01319B"/>
            </a:solidFill>
          </p:spPr>
          <p:txBody>
            <a:bodyPr/>
            <a:lstStyle/>
            <a:p>
              <a:endParaRPr lang="en-ID"/>
            </a:p>
          </p:txBody>
        </p:sp>
        <p:sp>
          <p:nvSpPr>
            <p:cNvPr id="7" name="TextBox 7"/>
            <p:cNvSpPr txBox="1"/>
            <p:nvPr/>
          </p:nvSpPr>
          <p:spPr>
            <a:xfrm>
              <a:off x="0" y="-57150"/>
              <a:ext cx="1073492" cy="3712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263549" y="906639"/>
            <a:ext cx="2851739" cy="981075"/>
          </a:xfrm>
          <a:prstGeom prst="rect">
            <a:avLst/>
          </a:prstGeom>
        </p:spPr>
        <p:txBody>
          <a:bodyPr lIns="0" tIns="0" rIns="0" bIns="0" rtlCol="0" anchor="t">
            <a:spAutoFit/>
          </a:bodyPr>
          <a:lstStyle/>
          <a:p>
            <a:pPr algn="l">
              <a:lnSpc>
                <a:spcPts val="7200"/>
              </a:lnSpc>
            </a:pPr>
            <a:r>
              <a:rPr lang="en-US" sz="6000">
                <a:solidFill>
                  <a:srgbClr val="FFFFFF"/>
                </a:solidFill>
                <a:latin typeface="Poppins Bold"/>
              </a:rPr>
              <a:t>Tujuan</a:t>
            </a:r>
          </a:p>
        </p:txBody>
      </p:sp>
      <p:sp>
        <p:nvSpPr>
          <p:cNvPr id="9" name="TextBox 9"/>
          <p:cNvSpPr txBox="1"/>
          <p:nvPr/>
        </p:nvSpPr>
        <p:spPr>
          <a:xfrm>
            <a:off x="3263549" y="2272092"/>
            <a:ext cx="14404054" cy="2203152"/>
          </a:xfrm>
          <a:prstGeom prst="rect">
            <a:avLst/>
          </a:prstGeom>
        </p:spPr>
        <p:txBody>
          <a:bodyPr lIns="0" tIns="0" rIns="0" bIns="0" rtlCol="0" anchor="t">
            <a:spAutoFit/>
          </a:bodyPr>
          <a:lstStyle/>
          <a:p>
            <a:pPr marL="539751" lvl="1" indent="-269876" algn="just">
              <a:lnSpc>
                <a:spcPts val="3500"/>
              </a:lnSpc>
              <a:buFont typeface="Arial"/>
              <a:buChar char="•"/>
            </a:pPr>
            <a:r>
              <a:rPr lang="en-US" sz="2500">
                <a:solidFill>
                  <a:srgbClr val="1B1A1A"/>
                </a:solidFill>
                <a:latin typeface="Poppins"/>
              </a:rPr>
              <a:t>Meningkatkan akurasi dalam mendeteksi dan mengklasifikasikan kanker payudara melalui penerapan metode statistika.</a:t>
            </a:r>
          </a:p>
          <a:p>
            <a:pPr marL="539751" lvl="1" indent="-269876" algn="just">
              <a:lnSpc>
                <a:spcPts val="3500"/>
              </a:lnSpc>
              <a:buFont typeface="Arial"/>
              <a:buChar char="•"/>
            </a:pPr>
            <a:r>
              <a:rPr lang="en-US" sz="2500">
                <a:solidFill>
                  <a:srgbClr val="1B1A1A"/>
                </a:solidFill>
                <a:latin typeface="Poppins"/>
              </a:rPr>
              <a:t>Memahami perbedaan antara tumor ganas dan jinak berdasarkan hasil klasifikasi.</a:t>
            </a:r>
          </a:p>
          <a:p>
            <a:pPr marL="539751" lvl="1" indent="-269876" algn="just">
              <a:lnSpc>
                <a:spcPts val="3500"/>
              </a:lnSpc>
              <a:buFont typeface="Arial"/>
              <a:buChar char="•"/>
            </a:pPr>
            <a:r>
              <a:rPr lang="en-US" sz="2500">
                <a:solidFill>
                  <a:srgbClr val="1B1A1A"/>
                </a:solidFill>
                <a:latin typeface="Poppins"/>
              </a:rPr>
              <a:t>Berkontribusi pada bidang penelitian dan pengembangan dalam metode deteksi dini dan klasifikasi kanker payudara yang terus berkembang.</a:t>
            </a:r>
          </a:p>
        </p:txBody>
      </p:sp>
      <p:grpSp>
        <p:nvGrpSpPr>
          <p:cNvPr id="10" name="Group 10"/>
          <p:cNvGrpSpPr/>
          <p:nvPr/>
        </p:nvGrpSpPr>
        <p:grpSpPr>
          <a:xfrm>
            <a:off x="2651461" y="4932742"/>
            <a:ext cx="4533857" cy="1192687"/>
            <a:chOff x="0" y="0"/>
            <a:chExt cx="1194102" cy="314123"/>
          </a:xfrm>
        </p:grpSpPr>
        <p:sp>
          <p:nvSpPr>
            <p:cNvPr id="11" name="Freeform 11"/>
            <p:cNvSpPr/>
            <p:nvPr/>
          </p:nvSpPr>
          <p:spPr>
            <a:xfrm>
              <a:off x="0" y="0"/>
              <a:ext cx="1194102" cy="314123"/>
            </a:xfrm>
            <a:custGeom>
              <a:avLst/>
              <a:gdLst/>
              <a:ahLst/>
              <a:cxnLst/>
              <a:rect l="l" t="t" r="r" b="b"/>
              <a:pathLst>
                <a:path w="1194102" h="314123">
                  <a:moveTo>
                    <a:pt x="87087" y="0"/>
                  </a:moveTo>
                  <a:lnTo>
                    <a:pt x="1107016" y="0"/>
                  </a:lnTo>
                  <a:cubicBezTo>
                    <a:pt x="1155112" y="0"/>
                    <a:pt x="1194102" y="38990"/>
                    <a:pt x="1194102" y="87087"/>
                  </a:cubicBezTo>
                  <a:lnTo>
                    <a:pt x="1194102" y="227037"/>
                  </a:lnTo>
                  <a:cubicBezTo>
                    <a:pt x="1194102" y="275133"/>
                    <a:pt x="1155112" y="314123"/>
                    <a:pt x="1107016" y="314123"/>
                  </a:cubicBezTo>
                  <a:lnTo>
                    <a:pt x="87087" y="314123"/>
                  </a:lnTo>
                  <a:cubicBezTo>
                    <a:pt x="63990" y="314123"/>
                    <a:pt x="41839" y="304948"/>
                    <a:pt x="25507" y="288616"/>
                  </a:cubicBezTo>
                  <a:cubicBezTo>
                    <a:pt x="9175" y="272284"/>
                    <a:pt x="0" y="250134"/>
                    <a:pt x="0" y="227037"/>
                  </a:cubicBezTo>
                  <a:lnTo>
                    <a:pt x="0" y="87087"/>
                  </a:lnTo>
                  <a:cubicBezTo>
                    <a:pt x="0" y="38990"/>
                    <a:pt x="38990" y="0"/>
                    <a:pt x="87087" y="0"/>
                  </a:cubicBezTo>
                  <a:close/>
                </a:path>
              </a:pathLst>
            </a:custGeom>
            <a:solidFill>
              <a:srgbClr val="01319B"/>
            </a:solidFill>
          </p:spPr>
          <p:txBody>
            <a:bodyPr/>
            <a:lstStyle/>
            <a:p>
              <a:endParaRPr lang="en-ID"/>
            </a:p>
          </p:txBody>
        </p:sp>
        <p:sp>
          <p:nvSpPr>
            <p:cNvPr id="12" name="TextBox 12"/>
            <p:cNvSpPr txBox="1"/>
            <p:nvPr/>
          </p:nvSpPr>
          <p:spPr>
            <a:xfrm>
              <a:off x="0" y="-57150"/>
              <a:ext cx="1194102" cy="37127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263549" y="5005211"/>
            <a:ext cx="3463826" cy="981075"/>
          </a:xfrm>
          <a:prstGeom prst="rect">
            <a:avLst/>
          </a:prstGeom>
        </p:spPr>
        <p:txBody>
          <a:bodyPr lIns="0" tIns="0" rIns="0" bIns="0" rtlCol="0" anchor="t">
            <a:spAutoFit/>
          </a:bodyPr>
          <a:lstStyle/>
          <a:p>
            <a:pPr algn="l">
              <a:lnSpc>
                <a:spcPts val="7200"/>
              </a:lnSpc>
            </a:pPr>
            <a:r>
              <a:rPr lang="en-US" sz="6000">
                <a:solidFill>
                  <a:srgbClr val="FFFFFF"/>
                </a:solidFill>
                <a:latin typeface="Poppins Bold"/>
              </a:rPr>
              <a:t>Manfaat</a:t>
            </a:r>
          </a:p>
        </p:txBody>
      </p:sp>
      <p:sp>
        <p:nvSpPr>
          <p:cNvPr id="14" name="TextBox 14"/>
          <p:cNvSpPr txBox="1"/>
          <p:nvPr/>
        </p:nvSpPr>
        <p:spPr>
          <a:xfrm>
            <a:off x="3263549" y="6373080"/>
            <a:ext cx="14404054" cy="1765062"/>
          </a:xfrm>
          <a:prstGeom prst="rect">
            <a:avLst/>
          </a:prstGeom>
        </p:spPr>
        <p:txBody>
          <a:bodyPr lIns="0" tIns="0" rIns="0" bIns="0" rtlCol="0" anchor="t">
            <a:spAutoFit/>
          </a:bodyPr>
          <a:lstStyle/>
          <a:p>
            <a:pPr marL="539751" lvl="1" indent="-269876" algn="just">
              <a:lnSpc>
                <a:spcPts val="3500"/>
              </a:lnSpc>
              <a:buFont typeface="Arial"/>
              <a:buChar char="•"/>
            </a:pPr>
            <a:r>
              <a:rPr lang="en-US" sz="2500">
                <a:solidFill>
                  <a:srgbClr val="1B1A1A"/>
                </a:solidFill>
                <a:latin typeface="Poppins"/>
              </a:rPr>
              <a:t>Peningkatan akurasi dalam deteksi dan klasifikasi kanker payudara, yang akan membantu dalam memberikan diagnosis yang lebih tepat.</a:t>
            </a:r>
          </a:p>
          <a:p>
            <a:pPr marL="539751" lvl="1" indent="-269876" algn="just">
              <a:lnSpc>
                <a:spcPts val="3500"/>
              </a:lnSpc>
              <a:buFont typeface="Arial"/>
              <a:buChar char="•"/>
            </a:pPr>
            <a:r>
              <a:rPr lang="en-US" sz="2500">
                <a:solidFill>
                  <a:srgbClr val="1B1A1A"/>
                </a:solidFill>
                <a:latin typeface="Poppins"/>
              </a:rPr>
              <a:t>Deteksi dini dan klasifikasi yang akurat membantu dalam memprediksi prognosis pasien dengan lebih tepat.</a:t>
            </a:r>
          </a:p>
        </p:txBody>
      </p:sp>
      <p:sp>
        <p:nvSpPr>
          <p:cNvPr id="15" name="TextBox 15"/>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a:off x="0" y="1028700"/>
            <a:ext cx="18288000" cy="0"/>
          </a:xfrm>
          <a:prstGeom prst="line">
            <a:avLst/>
          </a:prstGeom>
          <a:ln w="9525" cap="flat">
            <a:solidFill>
              <a:srgbClr val="E6E6E6"/>
            </a:solidFill>
            <a:prstDash val="solid"/>
            <a:headEnd type="none" w="sm" len="sm"/>
            <a:tailEnd type="none" w="sm" len="sm"/>
          </a:ln>
        </p:spPr>
        <p:txBody>
          <a:bodyPr/>
          <a:lstStyle/>
          <a:p>
            <a:endParaRPr lang="en-ID"/>
          </a:p>
        </p:txBody>
      </p:sp>
      <p:sp>
        <p:nvSpPr>
          <p:cNvPr id="4" name="AutoShape 4"/>
          <p:cNvSpPr/>
          <p:nvPr/>
        </p:nvSpPr>
        <p:spPr>
          <a:xfrm rot="-5400000">
            <a:off x="12115800" y="5138737"/>
            <a:ext cx="10287000" cy="0"/>
          </a:xfrm>
          <a:prstGeom prst="line">
            <a:avLst/>
          </a:prstGeom>
          <a:ln w="9525" cap="flat">
            <a:solidFill>
              <a:srgbClr val="E6E6E6"/>
            </a:solidFill>
            <a:prstDash val="solid"/>
            <a:headEnd type="none" w="sm" len="sm"/>
            <a:tailEnd type="none" w="sm" len="sm"/>
          </a:ln>
        </p:spPr>
        <p:txBody>
          <a:bodyPr/>
          <a:lstStyle/>
          <a:p>
            <a:endParaRPr lang="en-ID"/>
          </a:p>
        </p:txBody>
      </p:sp>
      <p:grpSp>
        <p:nvGrpSpPr>
          <p:cNvPr id="5" name="Group 5"/>
          <p:cNvGrpSpPr/>
          <p:nvPr/>
        </p:nvGrpSpPr>
        <p:grpSpPr>
          <a:xfrm>
            <a:off x="1819943" y="428248"/>
            <a:ext cx="14648114" cy="9420971"/>
            <a:chOff x="0" y="-128852"/>
            <a:chExt cx="812800" cy="522755"/>
          </a:xfrm>
        </p:grpSpPr>
        <p:sp>
          <p:nvSpPr>
            <p:cNvPr id="6" name="Freeform 6"/>
            <p:cNvSpPr/>
            <p:nvPr/>
          </p:nvSpPr>
          <p:spPr>
            <a:xfrm>
              <a:off x="0" y="0"/>
              <a:ext cx="812800" cy="265580"/>
            </a:xfrm>
            <a:custGeom>
              <a:avLst/>
              <a:gdLst/>
              <a:ahLst/>
              <a:cxnLst/>
              <a:rect l="l" t="t" r="r" b="b"/>
              <a:pathLst>
                <a:path w="812800" h="265580">
                  <a:moveTo>
                    <a:pt x="14270" y="0"/>
                  </a:moveTo>
                  <a:lnTo>
                    <a:pt x="798530" y="0"/>
                  </a:lnTo>
                  <a:cubicBezTo>
                    <a:pt x="806411" y="0"/>
                    <a:pt x="812800" y="6389"/>
                    <a:pt x="812800" y="14270"/>
                  </a:cubicBezTo>
                  <a:lnTo>
                    <a:pt x="812800" y="251309"/>
                  </a:lnTo>
                  <a:cubicBezTo>
                    <a:pt x="812800" y="259191"/>
                    <a:pt x="806411" y="265580"/>
                    <a:pt x="798530" y="265580"/>
                  </a:cubicBezTo>
                  <a:lnTo>
                    <a:pt x="14270" y="265580"/>
                  </a:lnTo>
                  <a:cubicBezTo>
                    <a:pt x="6389" y="265580"/>
                    <a:pt x="0" y="259191"/>
                    <a:pt x="0" y="251309"/>
                  </a:cubicBezTo>
                  <a:lnTo>
                    <a:pt x="0" y="14270"/>
                  </a:lnTo>
                  <a:cubicBezTo>
                    <a:pt x="0" y="6389"/>
                    <a:pt x="6389" y="0"/>
                    <a:pt x="14270" y="0"/>
                  </a:cubicBezTo>
                  <a:close/>
                </a:path>
              </a:pathLst>
            </a:custGeom>
            <a:solidFill>
              <a:srgbClr val="365AA8"/>
            </a:solidFill>
          </p:spPr>
          <p:txBody>
            <a:bodyPr/>
            <a:lstStyle/>
            <a:p>
              <a:endParaRPr lang="en-ID"/>
            </a:p>
          </p:txBody>
        </p:sp>
        <p:sp>
          <p:nvSpPr>
            <p:cNvPr id="7" name="TextBox 7"/>
            <p:cNvSpPr txBox="1"/>
            <p:nvPr/>
          </p:nvSpPr>
          <p:spPr>
            <a:xfrm>
              <a:off x="0" y="-128852"/>
              <a:ext cx="812800" cy="522755"/>
            </a:xfrm>
            <a:prstGeom prst="rect">
              <a:avLst/>
            </a:prstGeom>
          </p:spPr>
          <p:txBody>
            <a:bodyPr lIns="254000" tIns="254000" rIns="254000" bIns="254000" rtlCol="0" anchor="ctr"/>
            <a:lstStyle/>
            <a:p>
              <a:pPr algn="ctr">
                <a:lnSpc>
                  <a:spcPts val="12319"/>
                </a:lnSpc>
              </a:pPr>
              <a:r>
                <a:rPr lang="en-US" sz="8799" dirty="0" err="1">
                  <a:solidFill>
                    <a:srgbClr val="FFFFFF"/>
                  </a:solidFill>
                  <a:latin typeface="Poppins Bold"/>
                </a:rPr>
                <a:t>Tinjauan</a:t>
              </a:r>
              <a:r>
                <a:rPr lang="en-US" sz="8799" dirty="0">
                  <a:solidFill>
                    <a:srgbClr val="FFFFFF"/>
                  </a:solidFill>
                  <a:latin typeface="Poppins Bold"/>
                </a:rPr>
                <a:t> Pustaka</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3" name="Group 3"/>
          <p:cNvGrpSpPr/>
          <p:nvPr/>
        </p:nvGrpSpPr>
        <p:grpSpPr>
          <a:xfrm>
            <a:off x="2770950" y="2177193"/>
            <a:ext cx="14116084" cy="5932614"/>
            <a:chOff x="0" y="0"/>
            <a:chExt cx="3717816" cy="1562499"/>
          </a:xfrm>
        </p:grpSpPr>
        <p:sp>
          <p:nvSpPr>
            <p:cNvPr id="4" name="Freeform 4"/>
            <p:cNvSpPr/>
            <p:nvPr/>
          </p:nvSpPr>
          <p:spPr>
            <a:xfrm>
              <a:off x="0" y="0"/>
              <a:ext cx="3717816" cy="1562499"/>
            </a:xfrm>
            <a:custGeom>
              <a:avLst/>
              <a:gdLst/>
              <a:ahLst/>
              <a:cxnLst/>
              <a:rect l="l" t="t" r="r" b="b"/>
              <a:pathLst>
                <a:path w="3717816" h="1562499">
                  <a:moveTo>
                    <a:pt x="8775" y="0"/>
                  </a:moveTo>
                  <a:lnTo>
                    <a:pt x="3709041" y="0"/>
                  </a:lnTo>
                  <a:cubicBezTo>
                    <a:pt x="3713887" y="0"/>
                    <a:pt x="3717816" y="3929"/>
                    <a:pt x="3717816" y="8775"/>
                  </a:cubicBezTo>
                  <a:lnTo>
                    <a:pt x="3717816" y="1553724"/>
                  </a:lnTo>
                  <a:cubicBezTo>
                    <a:pt x="3717816" y="1558571"/>
                    <a:pt x="3713887" y="1562499"/>
                    <a:pt x="3709041" y="1562499"/>
                  </a:cubicBezTo>
                  <a:lnTo>
                    <a:pt x="8775" y="1562499"/>
                  </a:lnTo>
                  <a:cubicBezTo>
                    <a:pt x="3929" y="1562499"/>
                    <a:pt x="0" y="1558571"/>
                    <a:pt x="0" y="1553724"/>
                  </a:cubicBezTo>
                  <a:lnTo>
                    <a:pt x="0" y="8775"/>
                  </a:lnTo>
                  <a:cubicBezTo>
                    <a:pt x="0" y="3929"/>
                    <a:pt x="3929" y="0"/>
                    <a:pt x="8775" y="0"/>
                  </a:cubicBezTo>
                  <a:close/>
                </a:path>
              </a:pathLst>
            </a:custGeom>
            <a:solidFill>
              <a:srgbClr val="FFFFFB">
                <a:alpha val="82745"/>
              </a:srgbClr>
            </a:solidFill>
            <a:ln w="19050" cap="sq">
              <a:solidFill>
                <a:srgbClr val="2B2B2B">
                  <a:alpha val="82745"/>
                </a:srgbClr>
              </a:solidFill>
              <a:prstDash val="solid"/>
              <a:miter/>
            </a:ln>
          </p:spPr>
          <p:txBody>
            <a:bodyPr/>
            <a:lstStyle/>
            <a:p>
              <a:endParaRPr lang="en-ID"/>
            </a:p>
          </p:txBody>
        </p:sp>
        <p:sp>
          <p:nvSpPr>
            <p:cNvPr id="5" name="TextBox 5"/>
            <p:cNvSpPr txBox="1"/>
            <p:nvPr/>
          </p:nvSpPr>
          <p:spPr>
            <a:xfrm>
              <a:off x="0" y="-57150"/>
              <a:ext cx="3717816" cy="161964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086078" y="2644457"/>
            <a:ext cx="13485827" cy="4902835"/>
          </a:xfrm>
          <a:prstGeom prst="rect">
            <a:avLst/>
          </a:prstGeom>
        </p:spPr>
        <p:txBody>
          <a:bodyPr lIns="0" tIns="0" rIns="0" bIns="0" rtlCol="0" anchor="t">
            <a:spAutoFit/>
          </a:bodyPr>
          <a:lstStyle/>
          <a:p>
            <a:pPr marL="669288" lvl="1" indent="-334644" algn="l">
              <a:lnSpc>
                <a:spcPts val="4339"/>
              </a:lnSpc>
              <a:buFont typeface="Arial"/>
              <a:buChar char="•"/>
            </a:pPr>
            <a:r>
              <a:rPr lang="en-US" sz="3099">
                <a:solidFill>
                  <a:srgbClr val="1B1A1A"/>
                </a:solidFill>
                <a:latin typeface="Poppins"/>
              </a:rPr>
              <a:t>Kanker payudara</a:t>
            </a:r>
          </a:p>
          <a:p>
            <a:pPr marL="669288" lvl="1" indent="-334644" algn="l">
              <a:lnSpc>
                <a:spcPts val="4339"/>
              </a:lnSpc>
              <a:buFont typeface="Arial"/>
              <a:buChar char="•"/>
            </a:pPr>
            <a:r>
              <a:rPr lang="en-US" sz="3099">
                <a:solidFill>
                  <a:srgbClr val="1B1A1A"/>
                </a:solidFill>
                <a:latin typeface="Poppins Italics"/>
              </a:rPr>
              <a:t>Pre-processing</a:t>
            </a:r>
            <a:r>
              <a:rPr lang="en-US" sz="3099">
                <a:solidFill>
                  <a:srgbClr val="1B1A1A"/>
                </a:solidFill>
                <a:latin typeface="Poppins"/>
              </a:rPr>
              <a:t> data</a:t>
            </a:r>
          </a:p>
          <a:p>
            <a:pPr marL="669288" lvl="1" indent="-334644" algn="l">
              <a:lnSpc>
                <a:spcPts val="4339"/>
              </a:lnSpc>
              <a:buFont typeface="Arial"/>
              <a:buChar char="•"/>
            </a:pPr>
            <a:r>
              <a:rPr lang="en-US" sz="3099">
                <a:solidFill>
                  <a:srgbClr val="1B1A1A"/>
                </a:solidFill>
                <a:latin typeface="Poppins Italics"/>
              </a:rPr>
              <a:t>Missing Value</a:t>
            </a:r>
          </a:p>
          <a:p>
            <a:pPr marL="669288" lvl="1" indent="-334644" algn="l">
              <a:lnSpc>
                <a:spcPts val="4339"/>
              </a:lnSpc>
              <a:buFont typeface="Arial"/>
              <a:buChar char="•"/>
            </a:pPr>
            <a:r>
              <a:rPr lang="en-US" sz="3099">
                <a:solidFill>
                  <a:srgbClr val="1B1A1A"/>
                </a:solidFill>
                <a:latin typeface="Poppins Italics"/>
              </a:rPr>
              <a:t>Outlier</a:t>
            </a:r>
          </a:p>
          <a:p>
            <a:pPr marL="669288" lvl="1" indent="-334644" algn="l">
              <a:lnSpc>
                <a:spcPts val="4339"/>
              </a:lnSpc>
              <a:buFont typeface="Arial"/>
              <a:buChar char="•"/>
            </a:pPr>
            <a:r>
              <a:rPr lang="en-US" sz="3099">
                <a:solidFill>
                  <a:srgbClr val="1B1A1A"/>
                </a:solidFill>
                <a:latin typeface="Poppins Italics"/>
              </a:rPr>
              <a:t>Repeated Holdout dan K-Fold CV</a:t>
            </a:r>
          </a:p>
          <a:p>
            <a:pPr marL="669288" lvl="1" indent="-334644" algn="l">
              <a:lnSpc>
                <a:spcPts val="4339"/>
              </a:lnSpc>
              <a:buFont typeface="Arial"/>
              <a:buChar char="•"/>
            </a:pPr>
            <a:r>
              <a:rPr lang="en-US" sz="3099">
                <a:solidFill>
                  <a:srgbClr val="1B1A1A"/>
                </a:solidFill>
                <a:latin typeface="Poppins Italics"/>
              </a:rPr>
              <a:t>Random Forest Classifier</a:t>
            </a:r>
          </a:p>
          <a:p>
            <a:pPr marL="669288" lvl="1" indent="-334644" algn="l">
              <a:lnSpc>
                <a:spcPts val="4339"/>
              </a:lnSpc>
              <a:buFont typeface="Arial"/>
              <a:buChar char="•"/>
            </a:pPr>
            <a:r>
              <a:rPr lang="en-US" sz="3099">
                <a:solidFill>
                  <a:srgbClr val="1B1A1A"/>
                </a:solidFill>
                <a:latin typeface="Poppins Italics"/>
              </a:rPr>
              <a:t>K-Neighbor Classifier</a:t>
            </a:r>
          </a:p>
          <a:p>
            <a:pPr marL="669288" lvl="1" indent="-334644" algn="l">
              <a:lnSpc>
                <a:spcPts val="4339"/>
              </a:lnSpc>
              <a:buFont typeface="Arial"/>
              <a:buChar char="•"/>
            </a:pPr>
            <a:r>
              <a:rPr lang="en-US" sz="3099">
                <a:solidFill>
                  <a:srgbClr val="1B1A1A"/>
                </a:solidFill>
                <a:latin typeface="Poppins Italics"/>
              </a:rPr>
              <a:t>Logistic Regression</a:t>
            </a:r>
          </a:p>
          <a:p>
            <a:pPr marL="669288" lvl="1" indent="-334644" algn="l">
              <a:lnSpc>
                <a:spcPts val="4339"/>
              </a:lnSpc>
              <a:buFont typeface="Arial"/>
              <a:buChar char="•"/>
            </a:pPr>
            <a:r>
              <a:rPr lang="en-US" sz="3099">
                <a:solidFill>
                  <a:srgbClr val="1B1A1A"/>
                </a:solidFill>
                <a:latin typeface="Poppins"/>
              </a:rPr>
              <a:t>Evaluasi Model (Akurasi, Sensitifitas, Spesifisitas, ROC, AUC)</a:t>
            </a:r>
          </a:p>
        </p:txBody>
      </p:sp>
      <p:sp>
        <p:nvSpPr>
          <p:cNvPr id="7" name="AutoShape 7"/>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8" name="Freeform 8"/>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9" name="TextBox 9"/>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Freeform 2"/>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AutoShape 3"/>
          <p:cNvSpPr/>
          <p:nvPr/>
        </p:nvSpPr>
        <p:spPr>
          <a:xfrm rot="-5400000">
            <a:off x="-3033713" y="5133975"/>
            <a:ext cx="10287000" cy="0"/>
          </a:xfrm>
          <a:prstGeom prst="line">
            <a:avLst/>
          </a:prstGeom>
          <a:ln w="19050" cap="flat">
            <a:solidFill>
              <a:srgbClr val="365AA8"/>
            </a:solidFill>
            <a:prstDash val="solid"/>
            <a:headEnd type="none" w="sm" len="sm"/>
            <a:tailEnd type="none" w="sm" len="sm"/>
          </a:ln>
        </p:spPr>
        <p:txBody>
          <a:bodyPr/>
          <a:lstStyle/>
          <a:p>
            <a:endParaRPr lang="en-ID"/>
          </a:p>
        </p:txBody>
      </p:sp>
      <p:sp>
        <p:nvSpPr>
          <p:cNvPr id="4" name="Freeform 4"/>
          <p:cNvSpPr/>
          <p:nvPr/>
        </p:nvSpPr>
        <p:spPr>
          <a:xfrm>
            <a:off x="17667603" y="443781"/>
            <a:ext cx="212094" cy="141139"/>
          </a:xfrm>
          <a:custGeom>
            <a:avLst/>
            <a:gdLst/>
            <a:ahLst/>
            <a:cxnLst/>
            <a:rect l="l" t="t" r="r" b="b"/>
            <a:pathLst>
              <a:path w="212094" h="141139">
                <a:moveTo>
                  <a:pt x="0" y="0"/>
                </a:moveTo>
                <a:lnTo>
                  <a:pt x="212094" y="0"/>
                </a:lnTo>
                <a:lnTo>
                  <a:pt x="212094" y="141138"/>
                </a:lnTo>
                <a:lnTo>
                  <a:pt x="0" y="141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2404666" y="510062"/>
            <a:ext cx="3305097" cy="486190"/>
            <a:chOff x="0" y="0"/>
            <a:chExt cx="1114768" cy="163986"/>
          </a:xfrm>
        </p:grpSpPr>
        <p:sp>
          <p:nvSpPr>
            <p:cNvPr id="6" name="Freeform 6"/>
            <p:cNvSpPr/>
            <p:nvPr/>
          </p:nvSpPr>
          <p:spPr>
            <a:xfrm>
              <a:off x="0" y="0"/>
              <a:ext cx="1114768" cy="163986"/>
            </a:xfrm>
            <a:custGeom>
              <a:avLst/>
              <a:gdLst/>
              <a:ahLst/>
              <a:cxnLst/>
              <a:rect l="l" t="t" r="r" b="b"/>
              <a:pathLst>
                <a:path w="1114768" h="163986">
                  <a:moveTo>
                    <a:pt x="23424" y="0"/>
                  </a:moveTo>
                  <a:lnTo>
                    <a:pt x="1091344" y="0"/>
                  </a:lnTo>
                  <a:cubicBezTo>
                    <a:pt x="1097557" y="0"/>
                    <a:pt x="1103515" y="2468"/>
                    <a:pt x="1107908" y="6861"/>
                  </a:cubicBezTo>
                  <a:cubicBezTo>
                    <a:pt x="1112301" y="11254"/>
                    <a:pt x="1114768" y="17212"/>
                    <a:pt x="1114768" y="23424"/>
                  </a:cubicBezTo>
                  <a:lnTo>
                    <a:pt x="1114768" y="140562"/>
                  </a:lnTo>
                  <a:cubicBezTo>
                    <a:pt x="1114768" y="146774"/>
                    <a:pt x="1112301" y="152732"/>
                    <a:pt x="1107908" y="157125"/>
                  </a:cubicBezTo>
                  <a:cubicBezTo>
                    <a:pt x="1103515" y="161518"/>
                    <a:pt x="1097557" y="163986"/>
                    <a:pt x="1091344" y="163986"/>
                  </a:cubicBezTo>
                  <a:lnTo>
                    <a:pt x="23424" y="163986"/>
                  </a:lnTo>
                  <a:cubicBezTo>
                    <a:pt x="17212" y="163986"/>
                    <a:pt x="11254" y="161518"/>
                    <a:pt x="6861" y="157125"/>
                  </a:cubicBezTo>
                  <a:cubicBezTo>
                    <a:pt x="2468" y="152732"/>
                    <a:pt x="0" y="146774"/>
                    <a:pt x="0" y="140562"/>
                  </a:cubicBezTo>
                  <a:lnTo>
                    <a:pt x="0" y="23424"/>
                  </a:lnTo>
                  <a:cubicBezTo>
                    <a:pt x="0" y="17212"/>
                    <a:pt x="2468" y="11254"/>
                    <a:pt x="6861" y="6861"/>
                  </a:cubicBezTo>
                  <a:cubicBezTo>
                    <a:pt x="11254" y="2468"/>
                    <a:pt x="17212" y="0"/>
                    <a:pt x="23424" y="0"/>
                  </a:cubicBezTo>
                  <a:close/>
                </a:path>
              </a:pathLst>
            </a:custGeom>
            <a:solidFill>
              <a:srgbClr val="26486A"/>
            </a:solidFill>
          </p:spPr>
          <p:txBody>
            <a:bodyPr/>
            <a:lstStyle/>
            <a:p>
              <a:endParaRPr lang="en-ID"/>
            </a:p>
          </p:txBody>
        </p:sp>
        <p:sp>
          <p:nvSpPr>
            <p:cNvPr id="7" name="TextBox 7"/>
            <p:cNvSpPr txBox="1"/>
            <p:nvPr/>
          </p:nvSpPr>
          <p:spPr>
            <a:xfrm>
              <a:off x="0" y="-57150"/>
              <a:ext cx="1114768" cy="221136"/>
            </a:xfrm>
            <a:prstGeom prst="rect">
              <a:avLst/>
            </a:prstGeom>
          </p:spPr>
          <p:txBody>
            <a:bodyPr lIns="39668" tIns="39668" rIns="39668" bIns="39668" rtlCol="0" anchor="ctr"/>
            <a:lstStyle/>
            <a:p>
              <a:pPr algn="ctr">
                <a:lnSpc>
                  <a:spcPts val="2660"/>
                </a:lnSpc>
              </a:pPr>
              <a:endParaRPr/>
            </a:p>
          </p:txBody>
        </p:sp>
      </p:grpSp>
      <p:sp>
        <p:nvSpPr>
          <p:cNvPr id="8" name="TextBox 8"/>
          <p:cNvSpPr txBox="1"/>
          <p:nvPr/>
        </p:nvSpPr>
        <p:spPr>
          <a:xfrm>
            <a:off x="2635293" y="491200"/>
            <a:ext cx="2843844"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a:rPr>
              <a:t>Kanker Payudara</a:t>
            </a:r>
          </a:p>
        </p:txBody>
      </p:sp>
      <p:grpSp>
        <p:nvGrpSpPr>
          <p:cNvPr id="9" name="Group 9"/>
          <p:cNvGrpSpPr/>
          <p:nvPr/>
        </p:nvGrpSpPr>
        <p:grpSpPr>
          <a:xfrm>
            <a:off x="2404666" y="3178459"/>
            <a:ext cx="3995478" cy="486190"/>
            <a:chOff x="0" y="0"/>
            <a:chExt cx="1347625" cy="163986"/>
          </a:xfrm>
        </p:grpSpPr>
        <p:sp>
          <p:nvSpPr>
            <p:cNvPr id="10" name="Freeform 10"/>
            <p:cNvSpPr/>
            <p:nvPr/>
          </p:nvSpPr>
          <p:spPr>
            <a:xfrm>
              <a:off x="0" y="0"/>
              <a:ext cx="1347625" cy="163986"/>
            </a:xfrm>
            <a:custGeom>
              <a:avLst/>
              <a:gdLst/>
              <a:ahLst/>
              <a:cxnLst/>
              <a:rect l="l" t="t" r="r" b="b"/>
              <a:pathLst>
                <a:path w="1347625" h="163986">
                  <a:moveTo>
                    <a:pt x="19377" y="0"/>
                  </a:moveTo>
                  <a:lnTo>
                    <a:pt x="1328249" y="0"/>
                  </a:lnTo>
                  <a:cubicBezTo>
                    <a:pt x="1338950" y="0"/>
                    <a:pt x="1347625" y="8675"/>
                    <a:pt x="1347625" y="19377"/>
                  </a:cubicBezTo>
                  <a:lnTo>
                    <a:pt x="1347625" y="144609"/>
                  </a:lnTo>
                  <a:cubicBezTo>
                    <a:pt x="1347625" y="149748"/>
                    <a:pt x="1345584" y="154677"/>
                    <a:pt x="1341950" y="158310"/>
                  </a:cubicBezTo>
                  <a:cubicBezTo>
                    <a:pt x="1338316" y="161944"/>
                    <a:pt x="1333388" y="163986"/>
                    <a:pt x="1328249" y="163986"/>
                  </a:cubicBezTo>
                  <a:lnTo>
                    <a:pt x="19377" y="163986"/>
                  </a:lnTo>
                  <a:cubicBezTo>
                    <a:pt x="14238" y="163986"/>
                    <a:pt x="9309" y="161944"/>
                    <a:pt x="5675" y="158310"/>
                  </a:cubicBezTo>
                  <a:cubicBezTo>
                    <a:pt x="2041" y="154677"/>
                    <a:pt x="0" y="149748"/>
                    <a:pt x="0" y="144609"/>
                  </a:cubicBezTo>
                  <a:lnTo>
                    <a:pt x="0" y="19377"/>
                  </a:lnTo>
                  <a:cubicBezTo>
                    <a:pt x="0" y="14238"/>
                    <a:pt x="2041" y="9309"/>
                    <a:pt x="5675" y="5675"/>
                  </a:cubicBezTo>
                  <a:cubicBezTo>
                    <a:pt x="9309" y="2041"/>
                    <a:pt x="14238" y="0"/>
                    <a:pt x="19377" y="0"/>
                  </a:cubicBezTo>
                  <a:close/>
                </a:path>
              </a:pathLst>
            </a:custGeom>
            <a:solidFill>
              <a:srgbClr val="26486A"/>
            </a:solidFill>
          </p:spPr>
          <p:txBody>
            <a:bodyPr/>
            <a:lstStyle/>
            <a:p>
              <a:endParaRPr lang="en-ID"/>
            </a:p>
          </p:txBody>
        </p:sp>
        <p:sp>
          <p:nvSpPr>
            <p:cNvPr id="11" name="TextBox 11"/>
            <p:cNvSpPr txBox="1"/>
            <p:nvPr/>
          </p:nvSpPr>
          <p:spPr>
            <a:xfrm>
              <a:off x="0" y="-57150"/>
              <a:ext cx="1347625" cy="221136"/>
            </a:xfrm>
            <a:prstGeom prst="rect">
              <a:avLst/>
            </a:prstGeom>
          </p:spPr>
          <p:txBody>
            <a:bodyPr lIns="39668" tIns="39668" rIns="39668" bIns="39668" rtlCol="0" anchor="ctr"/>
            <a:lstStyle/>
            <a:p>
              <a:pPr algn="ctr">
                <a:lnSpc>
                  <a:spcPts val="2660"/>
                </a:lnSpc>
              </a:pPr>
              <a:endParaRPr/>
            </a:p>
          </p:txBody>
        </p:sp>
      </p:grpSp>
      <p:sp>
        <p:nvSpPr>
          <p:cNvPr id="12" name="TextBox 12"/>
          <p:cNvSpPr txBox="1"/>
          <p:nvPr/>
        </p:nvSpPr>
        <p:spPr>
          <a:xfrm>
            <a:off x="2595975" y="3159597"/>
            <a:ext cx="3612860"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Italics"/>
              </a:rPr>
              <a:t>Pre - Processing</a:t>
            </a:r>
            <a:r>
              <a:rPr lang="en-US" sz="2623" spc="-104">
                <a:solidFill>
                  <a:srgbClr val="FFFFFB"/>
                </a:solidFill>
                <a:latin typeface="Poppins Bold"/>
              </a:rPr>
              <a:t> Data</a:t>
            </a:r>
          </a:p>
        </p:txBody>
      </p:sp>
      <p:sp>
        <p:nvSpPr>
          <p:cNvPr id="13" name="TextBox 13"/>
          <p:cNvSpPr txBox="1"/>
          <p:nvPr/>
        </p:nvSpPr>
        <p:spPr>
          <a:xfrm>
            <a:off x="2635293" y="1120737"/>
            <a:ext cx="15011626" cy="1765300"/>
          </a:xfrm>
          <a:prstGeom prst="rect">
            <a:avLst/>
          </a:prstGeom>
        </p:spPr>
        <p:txBody>
          <a:bodyPr lIns="0" tIns="0" rIns="0" bIns="0" rtlCol="0" anchor="t">
            <a:spAutoFit/>
          </a:bodyPr>
          <a:lstStyle/>
          <a:p>
            <a:pPr algn="just">
              <a:lnSpc>
                <a:spcPts val="3500"/>
              </a:lnSpc>
            </a:pPr>
            <a:r>
              <a:rPr lang="en-US" sz="2500">
                <a:solidFill>
                  <a:srgbClr val="1B1A1A"/>
                </a:solidFill>
                <a:latin typeface="Poppins"/>
              </a:rPr>
              <a:t>      </a:t>
            </a:r>
            <a:r>
              <a:rPr lang="en-US" sz="2500">
                <a:solidFill>
                  <a:srgbClr val="1B1A1A"/>
                </a:solidFill>
                <a:latin typeface="Poppins Bold"/>
              </a:rPr>
              <a:t>Kanker payudara</a:t>
            </a:r>
            <a:r>
              <a:rPr lang="en-US" sz="2500">
                <a:solidFill>
                  <a:srgbClr val="1B1A1A"/>
                </a:solidFill>
                <a:latin typeface="Poppins"/>
              </a:rPr>
              <a:t> juga dikenal sebagai Carcinoma Mammae, merupakan </a:t>
            </a:r>
            <a:r>
              <a:rPr lang="en-US" sz="2500">
                <a:solidFill>
                  <a:srgbClr val="1B1A1A"/>
                </a:solidFill>
                <a:latin typeface="Poppins Bold"/>
              </a:rPr>
              <a:t>tumor ganas yang berkembang di jaringan payudara</a:t>
            </a:r>
            <a:r>
              <a:rPr lang="en-US" sz="2500">
                <a:solidFill>
                  <a:srgbClr val="1B1A1A"/>
                </a:solidFill>
                <a:latin typeface="Poppins"/>
              </a:rPr>
              <a:t>. Tumor ini bisa muncul di kelenjar susu, saluran kelenjar, serta jaringan penunjang payudara seperti jaringan lemak dan jaringan ikat. Selain itu, tumor ini dapat menyebar ke bagian lain dari tubuh.</a:t>
            </a:r>
          </a:p>
        </p:txBody>
      </p:sp>
      <p:sp>
        <p:nvSpPr>
          <p:cNvPr id="14" name="TextBox 14"/>
          <p:cNvSpPr txBox="1"/>
          <p:nvPr/>
        </p:nvSpPr>
        <p:spPr>
          <a:xfrm>
            <a:off x="2635293" y="3883724"/>
            <a:ext cx="15011626" cy="2203450"/>
          </a:xfrm>
          <a:prstGeom prst="rect">
            <a:avLst/>
          </a:prstGeom>
        </p:spPr>
        <p:txBody>
          <a:bodyPr lIns="0" tIns="0" rIns="0" bIns="0" rtlCol="0" anchor="t">
            <a:spAutoFit/>
          </a:bodyPr>
          <a:lstStyle/>
          <a:p>
            <a:pPr algn="just">
              <a:lnSpc>
                <a:spcPts val="3500"/>
              </a:lnSpc>
            </a:pPr>
            <a:r>
              <a:rPr lang="en-US" sz="2500">
                <a:solidFill>
                  <a:srgbClr val="1B1A1A"/>
                </a:solidFill>
                <a:latin typeface="Poppins"/>
              </a:rPr>
              <a:t>      </a:t>
            </a:r>
            <a:r>
              <a:rPr lang="en-US" sz="2500">
                <a:solidFill>
                  <a:srgbClr val="1B1A1A"/>
                </a:solidFill>
                <a:latin typeface="Poppins Bold"/>
              </a:rPr>
              <a:t>Data preprocessing </a:t>
            </a:r>
            <a:r>
              <a:rPr lang="en-US" sz="2500">
                <a:solidFill>
                  <a:srgbClr val="1B1A1A"/>
                </a:solidFill>
                <a:latin typeface="Poppins"/>
              </a:rPr>
              <a:t>adalah langkah awal dalam pengolahan data yang bertujuan untuk </a:t>
            </a:r>
            <a:r>
              <a:rPr lang="en-US" sz="2500">
                <a:solidFill>
                  <a:srgbClr val="1B1A1A"/>
                </a:solidFill>
                <a:latin typeface="Poppins Bold"/>
              </a:rPr>
              <a:t>menghindari data yang mengganggu (</a:t>
            </a:r>
            <a:r>
              <a:rPr lang="en-US" sz="2500">
                <a:solidFill>
                  <a:srgbClr val="1B1A1A"/>
                </a:solidFill>
                <a:latin typeface="Poppins Bold Italics"/>
              </a:rPr>
              <a:t>noise</a:t>
            </a:r>
            <a:r>
              <a:rPr lang="en-US" sz="2500">
                <a:solidFill>
                  <a:srgbClr val="1B1A1A"/>
                </a:solidFill>
                <a:latin typeface="Poppins Bold"/>
              </a:rPr>
              <a:t>) atau tidak konsisten</a:t>
            </a:r>
            <a:r>
              <a:rPr lang="en-US" sz="2500">
                <a:solidFill>
                  <a:srgbClr val="1B1A1A"/>
                </a:solidFill>
                <a:latin typeface="Poppins"/>
              </a:rPr>
              <a:t>. Proses ini bertujuan untuk </a:t>
            </a:r>
            <a:r>
              <a:rPr lang="en-US" sz="2500">
                <a:solidFill>
                  <a:srgbClr val="1B1A1A"/>
                </a:solidFill>
                <a:latin typeface="Poppins Bold"/>
              </a:rPr>
              <a:t>mengubah data mentah menjadi data yang berkualitas</a:t>
            </a:r>
            <a:r>
              <a:rPr lang="en-US" sz="2500">
                <a:solidFill>
                  <a:srgbClr val="1B1A1A"/>
                </a:solidFill>
                <a:latin typeface="Poppins"/>
              </a:rPr>
              <a:t> sehingga layak untuk diolah pada tahap berikutnya. Tahapan ini dilakukan untuk membersihkan data mentah dari masalah atau inkonsistensi yang mungkin ada.</a:t>
            </a:r>
          </a:p>
        </p:txBody>
      </p:sp>
      <p:grpSp>
        <p:nvGrpSpPr>
          <p:cNvPr id="15" name="Group 15"/>
          <p:cNvGrpSpPr/>
          <p:nvPr/>
        </p:nvGrpSpPr>
        <p:grpSpPr>
          <a:xfrm>
            <a:off x="2404666" y="6382449"/>
            <a:ext cx="3074470" cy="486190"/>
            <a:chOff x="0" y="0"/>
            <a:chExt cx="1036981" cy="163986"/>
          </a:xfrm>
        </p:grpSpPr>
        <p:sp>
          <p:nvSpPr>
            <p:cNvPr id="16" name="Freeform 16"/>
            <p:cNvSpPr/>
            <p:nvPr/>
          </p:nvSpPr>
          <p:spPr>
            <a:xfrm>
              <a:off x="0" y="0"/>
              <a:ext cx="1036981" cy="163986"/>
            </a:xfrm>
            <a:custGeom>
              <a:avLst/>
              <a:gdLst/>
              <a:ahLst/>
              <a:cxnLst/>
              <a:rect l="l" t="t" r="r" b="b"/>
              <a:pathLst>
                <a:path w="1036981" h="163986">
                  <a:moveTo>
                    <a:pt x="25181" y="0"/>
                  </a:moveTo>
                  <a:lnTo>
                    <a:pt x="1011800" y="0"/>
                  </a:lnTo>
                  <a:cubicBezTo>
                    <a:pt x="1025707" y="0"/>
                    <a:pt x="1036981" y="11274"/>
                    <a:pt x="1036981" y="25181"/>
                  </a:cubicBezTo>
                  <a:lnTo>
                    <a:pt x="1036981" y="138804"/>
                  </a:lnTo>
                  <a:cubicBezTo>
                    <a:pt x="1036981" y="152712"/>
                    <a:pt x="1025707" y="163986"/>
                    <a:pt x="1011800" y="163986"/>
                  </a:cubicBezTo>
                  <a:lnTo>
                    <a:pt x="25181" y="163986"/>
                  </a:lnTo>
                  <a:cubicBezTo>
                    <a:pt x="11274" y="163986"/>
                    <a:pt x="0" y="152712"/>
                    <a:pt x="0" y="138804"/>
                  </a:cubicBezTo>
                  <a:lnTo>
                    <a:pt x="0" y="25181"/>
                  </a:lnTo>
                  <a:cubicBezTo>
                    <a:pt x="0" y="11274"/>
                    <a:pt x="11274" y="0"/>
                    <a:pt x="25181" y="0"/>
                  </a:cubicBezTo>
                  <a:close/>
                </a:path>
              </a:pathLst>
            </a:custGeom>
            <a:solidFill>
              <a:srgbClr val="26486A"/>
            </a:solidFill>
          </p:spPr>
          <p:txBody>
            <a:bodyPr/>
            <a:lstStyle/>
            <a:p>
              <a:endParaRPr lang="en-ID"/>
            </a:p>
          </p:txBody>
        </p:sp>
        <p:sp>
          <p:nvSpPr>
            <p:cNvPr id="17" name="TextBox 17"/>
            <p:cNvSpPr txBox="1"/>
            <p:nvPr/>
          </p:nvSpPr>
          <p:spPr>
            <a:xfrm>
              <a:off x="0" y="-57150"/>
              <a:ext cx="1036981" cy="221136"/>
            </a:xfrm>
            <a:prstGeom prst="rect">
              <a:avLst/>
            </a:prstGeom>
          </p:spPr>
          <p:txBody>
            <a:bodyPr lIns="39668" tIns="39668" rIns="39668" bIns="39668" rtlCol="0" anchor="ctr"/>
            <a:lstStyle/>
            <a:p>
              <a:pPr algn="ctr">
                <a:lnSpc>
                  <a:spcPts val="2660"/>
                </a:lnSpc>
              </a:pPr>
              <a:endParaRPr/>
            </a:p>
          </p:txBody>
        </p:sp>
      </p:grpSp>
      <p:sp>
        <p:nvSpPr>
          <p:cNvPr id="18" name="TextBox 18"/>
          <p:cNvSpPr txBox="1"/>
          <p:nvPr/>
        </p:nvSpPr>
        <p:spPr>
          <a:xfrm>
            <a:off x="2762024" y="6363586"/>
            <a:ext cx="2359755" cy="457239"/>
          </a:xfrm>
          <a:prstGeom prst="rect">
            <a:avLst/>
          </a:prstGeom>
        </p:spPr>
        <p:txBody>
          <a:bodyPr lIns="0" tIns="0" rIns="0" bIns="0" rtlCol="0" anchor="t">
            <a:spAutoFit/>
          </a:bodyPr>
          <a:lstStyle/>
          <a:p>
            <a:pPr algn="ctr">
              <a:lnSpc>
                <a:spcPts val="3672"/>
              </a:lnSpc>
              <a:spcBef>
                <a:spcPct val="0"/>
              </a:spcBef>
            </a:pPr>
            <a:r>
              <a:rPr lang="en-US" sz="2623" spc="-104">
                <a:solidFill>
                  <a:srgbClr val="FFFFFB"/>
                </a:solidFill>
                <a:latin typeface="Poppins Bold Italics"/>
              </a:rPr>
              <a:t>Missing Value</a:t>
            </a:r>
          </a:p>
        </p:txBody>
      </p:sp>
      <p:sp>
        <p:nvSpPr>
          <p:cNvPr id="19" name="TextBox 19"/>
          <p:cNvSpPr txBox="1"/>
          <p:nvPr/>
        </p:nvSpPr>
        <p:spPr>
          <a:xfrm>
            <a:off x="2762024" y="7135338"/>
            <a:ext cx="15011626" cy="2641600"/>
          </a:xfrm>
          <a:prstGeom prst="rect">
            <a:avLst/>
          </a:prstGeom>
        </p:spPr>
        <p:txBody>
          <a:bodyPr lIns="0" tIns="0" rIns="0" bIns="0" rtlCol="0" anchor="t">
            <a:spAutoFit/>
          </a:bodyPr>
          <a:lstStyle/>
          <a:p>
            <a:pPr algn="just">
              <a:lnSpc>
                <a:spcPts val="3500"/>
              </a:lnSpc>
            </a:pPr>
            <a:r>
              <a:rPr lang="en-US" sz="2500">
                <a:solidFill>
                  <a:srgbClr val="1B1A1A"/>
                </a:solidFill>
                <a:latin typeface="Poppins Bold Italics"/>
              </a:rPr>
              <a:t>Missing value</a:t>
            </a:r>
            <a:r>
              <a:rPr lang="en-US" sz="2500">
                <a:solidFill>
                  <a:srgbClr val="1B1A1A"/>
                </a:solidFill>
                <a:latin typeface="Poppins"/>
              </a:rPr>
              <a:t> adalah masalah umum dalam analisis data yang terjadi ketika </a:t>
            </a:r>
            <a:r>
              <a:rPr lang="en-US" sz="2500">
                <a:solidFill>
                  <a:srgbClr val="1B1A1A"/>
                </a:solidFill>
                <a:latin typeface="Poppins Bold"/>
              </a:rPr>
              <a:t>tidak semua data dalam dataset tersedia</a:t>
            </a:r>
            <a:r>
              <a:rPr lang="en-US" sz="2500">
                <a:solidFill>
                  <a:srgbClr val="1B1A1A"/>
                </a:solidFill>
                <a:latin typeface="Poppins"/>
              </a:rPr>
              <a:t>. Ketidaklengkapan data ini dapat disebabkan oleh berbagai faktor, seperti </a:t>
            </a:r>
            <a:r>
              <a:rPr lang="en-US" sz="2500">
                <a:solidFill>
                  <a:srgbClr val="1B1A1A"/>
                </a:solidFill>
                <a:latin typeface="Poppins Bold"/>
              </a:rPr>
              <a:t>kesalahan manusia saat pengumpulan data, kerusakan perangkat keras, atau responden yang tidak menjawab semua pertanyaan dalam survei</a:t>
            </a:r>
            <a:r>
              <a:rPr lang="en-US" sz="2500">
                <a:solidFill>
                  <a:srgbClr val="1B1A1A"/>
                </a:solidFill>
                <a:latin typeface="Poppins"/>
              </a:rPr>
              <a:t>. </a:t>
            </a:r>
            <a:r>
              <a:rPr lang="en-US" sz="2500">
                <a:solidFill>
                  <a:srgbClr val="1B1A1A"/>
                </a:solidFill>
                <a:latin typeface="Poppins Italics"/>
              </a:rPr>
              <a:t>Missing value</a:t>
            </a:r>
            <a:r>
              <a:rPr lang="en-US" sz="2500">
                <a:solidFill>
                  <a:srgbClr val="1B1A1A"/>
                </a:solidFill>
                <a:latin typeface="Poppins"/>
              </a:rPr>
              <a:t> dapat mempengaruhi hasil analisis dan interpretasi data, sehingga penanganannya menjadi sangat penting.</a:t>
            </a:r>
          </a:p>
        </p:txBody>
      </p:sp>
      <p:sp>
        <p:nvSpPr>
          <p:cNvPr id="20" name="TextBox 20"/>
          <p:cNvSpPr txBox="1"/>
          <p:nvPr/>
        </p:nvSpPr>
        <p:spPr>
          <a:xfrm>
            <a:off x="17354798" y="9514981"/>
            <a:ext cx="625611" cy="457239"/>
          </a:xfrm>
          <a:prstGeom prst="rect">
            <a:avLst/>
          </a:prstGeom>
        </p:spPr>
        <p:txBody>
          <a:bodyPr lIns="0" tIns="0" rIns="0" bIns="0" rtlCol="0" anchor="t">
            <a:spAutoFit/>
          </a:bodyPr>
          <a:lstStyle/>
          <a:p>
            <a:pPr algn="ctr">
              <a:lnSpc>
                <a:spcPts val="3672"/>
              </a:lnSpc>
              <a:spcBef>
                <a:spcPct val="0"/>
              </a:spcBef>
            </a:pPr>
            <a:r>
              <a:rPr lang="en-US" sz="2623" spc="-104">
                <a:solidFill>
                  <a:srgbClr val="01319B"/>
                </a:solidFill>
                <a:latin typeface="Poppins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2034</Words>
  <Application>Microsoft Office PowerPoint</Application>
  <PresentationFormat>Custom</PresentationFormat>
  <Paragraphs>179</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Poppins Bold Italics</vt:lpstr>
      <vt:lpstr>Poppins Italics</vt:lpstr>
      <vt:lpstr>Arial</vt:lpstr>
      <vt:lpstr>Calibri</vt:lpstr>
      <vt:lpstr>Poppins</vt:lpstr>
      <vt:lpstr>Poppins Heavy</vt:lpstr>
      <vt:lpstr>Poppins Bold</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DATMIN FP</dc:title>
  <cp:lastModifiedBy>Salma Zaura Baraza</cp:lastModifiedBy>
  <cp:revision>2</cp:revision>
  <dcterms:created xsi:type="dcterms:W3CDTF">2006-08-16T00:00:00Z</dcterms:created>
  <dcterms:modified xsi:type="dcterms:W3CDTF">2024-07-01T03:31:15Z</dcterms:modified>
  <dc:identifier>DAGJB4oTp28</dc:identifier>
</cp:coreProperties>
</file>